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lsm" ContentType="application/vnd.ms-excel.sheet.macroEnabled.12"/>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5" r:id="rId2"/>
  </p:sldMasterIdLst>
  <p:notesMasterIdLst>
    <p:notesMasterId r:id="rId84"/>
  </p:notesMasterIdLst>
  <p:sldIdLst>
    <p:sldId id="256" r:id="rId3"/>
    <p:sldId id="266" r:id="rId4"/>
    <p:sldId id="267" r:id="rId5"/>
    <p:sldId id="372" r:id="rId6"/>
    <p:sldId id="268" r:id="rId7"/>
    <p:sldId id="269" r:id="rId8"/>
    <p:sldId id="270" r:id="rId9"/>
    <p:sldId id="271" r:id="rId10"/>
    <p:sldId id="272" r:id="rId11"/>
    <p:sldId id="273" r:id="rId12"/>
    <p:sldId id="358" r:id="rId13"/>
    <p:sldId id="287" r:id="rId14"/>
    <p:sldId id="288" r:id="rId15"/>
    <p:sldId id="289" r:id="rId16"/>
    <p:sldId id="290" r:id="rId17"/>
    <p:sldId id="291" r:id="rId18"/>
    <p:sldId id="292" r:id="rId19"/>
    <p:sldId id="293" r:id="rId20"/>
    <p:sldId id="294" r:id="rId21"/>
    <p:sldId id="295" r:id="rId22"/>
    <p:sldId id="296" r:id="rId23"/>
    <p:sldId id="361" r:id="rId24"/>
    <p:sldId id="297" r:id="rId25"/>
    <p:sldId id="298" r:id="rId26"/>
    <p:sldId id="299" r:id="rId27"/>
    <p:sldId id="300" r:id="rId28"/>
    <p:sldId id="301" r:id="rId29"/>
    <p:sldId id="302" r:id="rId30"/>
    <p:sldId id="303" r:id="rId31"/>
    <p:sldId id="304" r:id="rId32"/>
    <p:sldId id="305" r:id="rId33"/>
    <p:sldId id="306" r:id="rId34"/>
    <p:sldId id="307" r:id="rId35"/>
    <p:sldId id="308" r:id="rId36"/>
    <p:sldId id="309" r:id="rId37"/>
    <p:sldId id="310" r:id="rId38"/>
    <p:sldId id="311" r:id="rId39"/>
    <p:sldId id="312" r:id="rId40"/>
    <p:sldId id="313" r:id="rId41"/>
    <p:sldId id="314" r:id="rId42"/>
    <p:sldId id="376" r:id="rId43"/>
    <p:sldId id="315" r:id="rId44"/>
    <p:sldId id="316" r:id="rId45"/>
    <p:sldId id="317" r:id="rId46"/>
    <p:sldId id="318" r:id="rId47"/>
    <p:sldId id="319" r:id="rId48"/>
    <p:sldId id="320" r:id="rId49"/>
    <p:sldId id="321" r:id="rId50"/>
    <p:sldId id="322" r:id="rId51"/>
    <p:sldId id="323" r:id="rId52"/>
    <p:sldId id="324" r:id="rId53"/>
    <p:sldId id="325" r:id="rId54"/>
    <p:sldId id="326" r:id="rId55"/>
    <p:sldId id="327" r:id="rId56"/>
    <p:sldId id="328" r:id="rId57"/>
    <p:sldId id="329" r:id="rId58"/>
    <p:sldId id="330" r:id="rId59"/>
    <p:sldId id="331" r:id="rId60"/>
    <p:sldId id="332" r:id="rId61"/>
    <p:sldId id="333" r:id="rId62"/>
    <p:sldId id="334" r:id="rId63"/>
    <p:sldId id="335" r:id="rId64"/>
    <p:sldId id="336" r:id="rId65"/>
    <p:sldId id="337" r:id="rId66"/>
    <p:sldId id="338" r:id="rId67"/>
    <p:sldId id="339" r:id="rId68"/>
    <p:sldId id="340" r:id="rId69"/>
    <p:sldId id="341" r:id="rId70"/>
    <p:sldId id="342" r:id="rId71"/>
    <p:sldId id="343" r:id="rId72"/>
    <p:sldId id="344" r:id="rId73"/>
    <p:sldId id="345" r:id="rId74"/>
    <p:sldId id="346" r:id="rId75"/>
    <p:sldId id="347" r:id="rId76"/>
    <p:sldId id="348" r:id="rId77"/>
    <p:sldId id="349" r:id="rId78"/>
    <p:sldId id="350" r:id="rId79"/>
    <p:sldId id="351" r:id="rId80"/>
    <p:sldId id="352" r:id="rId81"/>
    <p:sldId id="353" r:id="rId82"/>
    <p:sldId id="354" r:id="rId8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autoAdjust="0"/>
    <p:restoredTop sz="81224" autoAdjust="0"/>
  </p:normalViewPr>
  <p:slideViewPr>
    <p:cSldViewPr>
      <p:cViewPr varScale="1">
        <p:scale>
          <a:sx n="103" d="100"/>
          <a:sy n="103" d="100"/>
        </p:scale>
        <p:origin x="1440" y="168"/>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notesMaster" Target="notesMasters/notes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Macro-Enabled_Worksheet.xlsm"/></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Macro-Enabled_Worksheet1.xlsm"/></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61864406779661"/>
          <c:y val="7.6923076923076927E-2"/>
          <c:w val="0.80296610169491522"/>
          <c:h val="0.76282051282051277"/>
        </c:manualLayout>
      </c:layout>
      <c:barChart>
        <c:barDir val="col"/>
        <c:grouping val="clustered"/>
        <c:varyColors val="0"/>
        <c:ser>
          <c:idx val="0"/>
          <c:order val="0"/>
          <c:tx>
            <c:strRef>
              <c:f>Sheet1!$B$1</c:f>
              <c:strCache>
                <c:ptCount val="1"/>
                <c:pt idx="0">
                  <c:v>Area X</c:v>
                </c:pt>
              </c:strCache>
            </c:strRef>
          </c:tx>
          <c:spPr>
            <a:solidFill>
              <a:srgbClr val="E1F4FF"/>
            </a:solidFill>
            <a:ln w="9773">
              <a:solidFill>
                <a:srgbClr val="000000"/>
              </a:solidFill>
              <a:prstDash val="solid"/>
            </a:ln>
          </c:spPr>
          <c:invertIfNegative val="0"/>
          <c:cat>
            <c:strRef>
              <c:f>Sheet1!$A$2:$A$5</c:f>
              <c:strCache>
                <c:ptCount val="4"/>
                <c:pt idx="0">
                  <c:v>Pipelined</c:v>
                </c:pt>
                <c:pt idx="1">
                  <c:v>S-Scalar</c:v>
                </c:pt>
                <c:pt idx="2">
                  <c:v>OOO-Spec</c:v>
                </c:pt>
                <c:pt idx="3">
                  <c:v>Deep Pipe</c:v>
                </c:pt>
              </c:strCache>
            </c:strRef>
          </c:cat>
          <c:val>
            <c:numRef>
              <c:f>Sheet1!$B$2:$B$5</c:f>
              <c:numCache>
                <c:formatCode>General</c:formatCode>
                <c:ptCount val="4"/>
                <c:pt idx="0">
                  <c:v>4.2</c:v>
                </c:pt>
                <c:pt idx="1">
                  <c:v>3.5</c:v>
                </c:pt>
                <c:pt idx="2">
                  <c:v>2.1</c:v>
                </c:pt>
                <c:pt idx="3">
                  <c:v>2.2999999999999998</c:v>
                </c:pt>
              </c:numCache>
            </c:numRef>
          </c:val>
          <c:extLst>
            <c:ext xmlns:c16="http://schemas.microsoft.com/office/drawing/2014/chart" uri="{C3380CC4-5D6E-409C-BE32-E72D297353CC}">
              <c16:uniqueId val="{00000000-FA92-4A42-BC7C-B06A9CB084A1}"/>
            </c:ext>
          </c:extLst>
        </c:ser>
        <c:ser>
          <c:idx val="1"/>
          <c:order val="1"/>
          <c:tx>
            <c:strRef>
              <c:f>Sheet1!$C$1</c:f>
              <c:strCache>
                <c:ptCount val="1"/>
                <c:pt idx="0">
                  <c:v>Perf X</c:v>
                </c:pt>
              </c:strCache>
            </c:strRef>
          </c:tx>
          <c:spPr>
            <a:solidFill>
              <a:srgbClr val="FFE2C5"/>
            </a:solidFill>
            <a:ln w="9773">
              <a:solidFill>
                <a:srgbClr val="000000"/>
              </a:solidFill>
              <a:prstDash val="solid"/>
            </a:ln>
          </c:spPr>
          <c:invertIfNegative val="0"/>
          <c:cat>
            <c:strRef>
              <c:f>Sheet1!$A$2:$A$5</c:f>
              <c:strCache>
                <c:ptCount val="4"/>
                <c:pt idx="0">
                  <c:v>Pipelined</c:v>
                </c:pt>
                <c:pt idx="1">
                  <c:v>S-Scalar</c:v>
                </c:pt>
                <c:pt idx="2">
                  <c:v>OOO-Spec</c:v>
                </c:pt>
                <c:pt idx="3">
                  <c:v>Deep Pipe</c:v>
                </c:pt>
              </c:strCache>
            </c:strRef>
          </c:cat>
          <c:val>
            <c:numRef>
              <c:f>Sheet1!$C$2:$C$5</c:f>
              <c:numCache>
                <c:formatCode>General</c:formatCode>
                <c:ptCount val="4"/>
                <c:pt idx="0">
                  <c:v>2.4</c:v>
                </c:pt>
                <c:pt idx="1">
                  <c:v>2.9</c:v>
                </c:pt>
                <c:pt idx="2">
                  <c:v>1.7</c:v>
                </c:pt>
                <c:pt idx="3">
                  <c:v>1.8</c:v>
                </c:pt>
              </c:numCache>
            </c:numRef>
          </c:val>
          <c:extLst>
            <c:ext xmlns:c16="http://schemas.microsoft.com/office/drawing/2014/chart" uri="{C3380CC4-5D6E-409C-BE32-E72D297353CC}">
              <c16:uniqueId val="{00000001-FA92-4A42-BC7C-B06A9CB084A1}"/>
            </c:ext>
          </c:extLst>
        </c:ser>
        <c:dLbls>
          <c:showLegendKey val="0"/>
          <c:showVal val="0"/>
          <c:showCatName val="0"/>
          <c:showSerName val="0"/>
          <c:showPercent val="0"/>
          <c:showBubbleSize val="0"/>
        </c:dLbls>
        <c:gapWidth val="150"/>
        <c:axId val="1418895247"/>
        <c:axId val="1"/>
      </c:barChart>
      <c:catAx>
        <c:axId val="1418895247"/>
        <c:scaling>
          <c:orientation val="minMax"/>
        </c:scaling>
        <c:delete val="0"/>
        <c:axPos val="b"/>
        <c:numFmt formatCode="General" sourceLinked="1"/>
        <c:majorTickMark val="cross"/>
        <c:minorTickMark val="none"/>
        <c:tickLblPos val="nextTo"/>
        <c:spPr>
          <a:ln w="29318">
            <a:solidFill>
              <a:srgbClr val="000000"/>
            </a:solidFill>
            <a:prstDash val="solid"/>
          </a:ln>
        </c:spPr>
        <c:txPr>
          <a:bodyPr rot="0" vert="horz"/>
          <a:lstStyle/>
          <a:p>
            <a:pPr>
              <a:defRPr sz="1385" b="1" i="0" u="none" strike="noStrike" baseline="0">
                <a:solidFill>
                  <a:srgbClr val="000000"/>
                </a:solidFill>
                <a:latin typeface="SimSun"/>
                <a:ea typeface="SimSun"/>
                <a:cs typeface="SimSun"/>
              </a:defRPr>
            </a:pPr>
            <a:endParaRPr lang="en-CN"/>
          </a:p>
        </c:txPr>
        <c:crossAx val="1"/>
        <c:crosses val="autoZero"/>
        <c:auto val="1"/>
        <c:lblAlgn val="ctr"/>
        <c:lblOffset val="100"/>
        <c:tickLblSkip val="1"/>
        <c:tickMarkSkip val="1"/>
        <c:noMultiLvlLbl val="0"/>
      </c:catAx>
      <c:valAx>
        <c:axId val="1"/>
        <c:scaling>
          <c:orientation val="minMax"/>
        </c:scaling>
        <c:delete val="0"/>
        <c:axPos val="l"/>
        <c:title>
          <c:tx>
            <c:rich>
              <a:bodyPr/>
              <a:lstStyle/>
              <a:p>
                <a:pPr>
                  <a:defRPr sz="1385" b="1" i="0" u="none" strike="noStrike" baseline="0">
                    <a:solidFill>
                      <a:srgbClr val="000000"/>
                    </a:solidFill>
                    <a:latin typeface="SimSun"/>
                    <a:ea typeface="SimSun"/>
                    <a:cs typeface="SimSun"/>
                  </a:defRPr>
                </a:pPr>
                <a:r>
                  <a:rPr lang="en-US"/>
                  <a:t>Increase (X)</a:t>
                </a:r>
              </a:p>
            </c:rich>
          </c:tx>
          <c:layout>
            <c:manualLayout>
              <c:xMode val="edge"/>
              <c:yMode val="edge"/>
              <c:x val="2.1186440677966101E-2"/>
              <c:y val="0.30128205128205127"/>
            </c:manualLayout>
          </c:layout>
          <c:overlay val="0"/>
          <c:spPr>
            <a:noFill/>
            <a:ln w="19545">
              <a:noFill/>
            </a:ln>
          </c:spPr>
        </c:title>
        <c:numFmt formatCode="General" sourceLinked="1"/>
        <c:majorTickMark val="cross"/>
        <c:minorTickMark val="none"/>
        <c:tickLblPos val="nextTo"/>
        <c:spPr>
          <a:ln w="19545">
            <a:solidFill>
              <a:srgbClr val="000000"/>
            </a:solidFill>
            <a:prstDash val="solid"/>
          </a:ln>
        </c:spPr>
        <c:txPr>
          <a:bodyPr rot="0" vert="horz"/>
          <a:lstStyle/>
          <a:p>
            <a:pPr>
              <a:defRPr sz="1385" b="1" i="0" u="none" strike="noStrike" baseline="0">
                <a:solidFill>
                  <a:srgbClr val="000000"/>
                </a:solidFill>
                <a:latin typeface="SimSun"/>
                <a:ea typeface="SimSun"/>
                <a:cs typeface="SimSun"/>
              </a:defRPr>
            </a:pPr>
            <a:endParaRPr lang="en-CN"/>
          </a:p>
        </c:txPr>
        <c:crossAx val="1418895247"/>
        <c:crosses val="autoZero"/>
        <c:crossBetween val="between"/>
        <c:majorUnit val="1"/>
        <c:minorUnit val="0.1"/>
      </c:valAx>
      <c:spPr>
        <a:noFill/>
        <a:ln w="29318">
          <a:solidFill>
            <a:srgbClr val="000000"/>
          </a:solidFill>
          <a:prstDash val="solid"/>
        </a:ln>
      </c:spPr>
    </c:plotArea>
    <c:legend>
      <c:legendPos val="r"/>
      <c:layout>
        <c:manualLayout>
          <c:xMode val="edge"/>
          <c:yMode val="edge"/>
          <c:x val="0.5021186440677966"/>
          <c:y val="0.14743589743589744"/>
          <c:w val="0.16949152542372881"/>
          <c:h val="0.16346153846153846"/>
        </c:manualLayout>
      </c:layout>
      <c:overlay val="0"/>
      <c:spPr>
        <a:solidFill>
          <a:srgbClr val="FFFFFF"/>
        </a:solidFill>
        <a:ln w="19545">
          <a:noFill/>
        </a:ln>
      </c:spPr>
      <c:txPr>
        <a:bodyPr/>
        <a:lstStyle/>
        <a:p>
          <a:pPr>
            <a:defRPr sz="1274" b="1" i="0" u="none" strike="noStrike" baseline="0">
              <a:solidFill>
                <a:srgbClr val="000000"/>
              </a:solidFill>
              <a:latin typeface="SimSun"/>
              <a:ea typeface="SimSun"/>
              <a:cs typeface="SimSun"/>
            </a:defRPr>
          </a:pPr>
          <a:endParaRPr lang="en-CN"/>
        </a:p>
      </c:txPr>
    </c:legend>
    <c:plotVisOnly val="1"/>
    <c:dispBlanksAs val="gap"/>
    <c:showDLblsOverMax val="0"/>
  </c:chart>
  <c:spPr>
    <a:noFill/>
    <a:ln>
      <a:noFill/>
    </a:ln>
  </c:spPr>
  <c:txPr>
    <a:bodyPr/>
    <a:lstStyle/>
    <a:p>
      <a:pPr>
        <a:defRPr sz="1385" b="1" i="0" u="none" strike="noStrike" baseline="0">
          <a:solidFill>
            <a:srgbClr val="000000"/>
          </a:solidFill>
          <a:latin typeface="SimSun"/>
          <a:ea typeface="SimSun"/>
          <a:cs typeface="SimSun"/>
        </a:defRPr>
      </a:pPr>
      <a:endParaRPr lang="en-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889830508474576"/>
          <c:y val="7.6923076923076927E-2"/>
          <c:w val="0.78813559322033899"/>
          <c:h val="0.85256410256410253"/>
        </c:manualLayout>
      </c:layout>
      <c:barChart>
        <c:barDir val="col"/>
        <c:grouping val="clustered"/>
        <c:varyColors val="0"/>
        <c:ser>
          <c:idx val="0"/>
          <c:order val="0"/>
          <c:tx>
            <c:strRef>
              <c:f>Sheet1!$B$1</c:f>
              <c:strCache>
                <c:ptCount val="1"/>
                <c:pt idx="0">
                  <c:v>Power X</c:v>
                </c:pt>
              </c:strCache>
            </c:strRef>
          </c:tx>
          <c:spPr>
            <a:solidFill>
              <a:srgbClr val="E1F4FF"/>
            </a:solidFill>
            <a:ln w="9337">
              <a:solidFill>
                <a:srgbClr val="000000"/>
              </a:solidFill>
              <a:prstDash val="solid"/>
            </a:ln>
          </c:spPr>
          <c:invertIfNegative val="0"/>
          <c:cat>
            <c:strRef>
              <c:f>Sheet1!$A$2:$A$5</c:f>
              <c:strCache>
                <c:ptCount val="4"/>
                <c:pt idx="0">
                  <c:v>Pipelined</c:v>
                </c:pt>
                <c:pt idx="1">
                  <c:v>S-Scalar</c:v>
                </c:pt>
                <c:pt idx="2">
                  <c:v>OOO-Spec</c:v>
                </c:pt>
                <c:pt idx="3">
                  <c:v>Deep Pipe</c:v>
                </c:pt>
              </c:strCache>
            </c:strRef>
          </c:cat>
          <c:val>
            <c:numRef>
              <c:f>Sheet1!$B$2:$B$5</c:f>
              <c:numCache>
                <c:formatCode>General</c:formatCode>
                <c:ptCount val="4"/>
                <c:pt idx="0">
                  <c:v>1.3</c:v>
                </c:pt>
                <c:pt idx="1">
                  <c:v>2.4</c:v>
                </c:pt>
                <c:pt idx="2">
                  <c:v>2.1</c:v>
                </c:pt>
                <c:pt idx="3">
                  <c:v>2.2000000000000002</c:v>
                </c:pt>
              </c:numCache>
            </c:numRef>
          </c:val>
          <c:extLst>
            <c:ext xmlns:c16="http://schemas.microsoft.com/office/drawing/2014/chart" uri="{C3380CC4-5D6E-409C-BE32-E72D297353CC}">
              <c16:uniqueId val="{00000000-9938-C444-8C18-73390ACDFC93}"/>
            </c:ext>
          </c:extLst>
        </c:ser>
        <c:ser>
          <c:idx val="1"/>
          <c:order val="1"/>
          <c:tx>
            <c:strRef>
              <c:f>Sheet1!$C$1</c:f>
              <c:strCache>
                <c:ptCount val="1"/>
                <c:pt idx="0">
                  <c:v>Mips/W (%)</c:v>
                </c:pt>
              </c:strCache>
            </c:strRef>
          </c:tx>
          <c:spPr>
            <a:solidFill>
              <a:srgbClr val="FFE2C5"/>
            </a:solidFill>
            <a:ln w="9337">
              <a:solidFill>
                <a:srgbClr val="000000"/>
              </a:solidFill>
              <a:prstDash val="solid"/>
            </a:ln>
          </c:spPr>
          <c:invertIfNegative val="0"/>
          <c:cat>
            <c:strRef>
              <c:f>Sheet1!$A$2:$A$5</c:f>
              <c:strCache>
                <c:ptCount val="4"/>
                <c:pt idx="0">
                  <c:v>Pipelined</c:v>
                </c:pt>
                <c:pt idx="1">
                  <c:v>S-Scalar</c:v>
                </c:pt>
                <c:pt idx="2">
                  <c:v>OOO-Spec</c:v>
                </c:pt>
                <c:pt idx="3">
                  <c:v>Deep Pipe</c:v>
                </c:pt>
              </c:strCache>
            </c:strRef>
          </c:cat>
          <c:val>
            <c:numRef>
              <c:f>Sheet1!$C$2:$C$5</c:f>
              <c:numCache>
                <c:formatCode>0%</c:formatCode>
                <c:ptCount val="4"/>
                <c:pt idx="0">
                  <c:v>0.78</c:v>
                </c:pt>
                <c:pt idx="1">
                  <c:v>0.19</c:v>
                </c:pt>
                <c:pt idx="2">
                  <c:v>-0.16</c:v>
                </c:pt>
                <c:pt idx="3">
                  <c:v>-0.17</c:v>
                </c:pt>
              </c:numCache>
            </c:numRef>
          </c:val>
          <c:extLst>
            <c:ext xmlns:c16="http://schemas.microsoft.com/office/drawing/2014/chart" uri="{C3380CC4-5D6E-409C-BE32-E72D297353CC}">
              <c16:uniqueId val="{00000001-9938-C444-8C18-73390ACDFC93}"/>
            </c:ext>
          </c:extLst>
        </c:ser>
        <c:dLbls>
          <c:showLegendKey val="0"/>
          <c:showVal val="0"/>
          <c:showCatName val="0"/>
          <c:showSerName val="0"/>
          <c:showPercent val="0"/>
          <c:showBubbleSize val="0"/>
        </c:dLbls>
        <c:gapWidth val="150"/>
        <c:axId val="1475865168"/>
        <c:axId val="1"/>
      </c:barChart>
      <c:catAx>
        <c:axId val="1475865168"/>
        <c:scaling>
          <c:orientation val="minMax"/>
        </c:scaling>
        <c:delete val="0"/>
        <c:axPos val="b"/>
        <c:numFmt formatCode="General" sourceLinked="1"/>
        <c:majorTickMark val="cross"/>
        <c:minorTickMark val="none"/>
        <c:tickLblPos val="nextTo"/>
        <c:spPr>
          <a:ln w="28011">
            <a:solidFill>
              <a:srgbClr val="000000"/>
            </a:solidFill>
            <a:prstDash val="solid"/>
          </a:ln>
        </c:spPr>
        <c:txPr>
          <a:bodyPr rot="0" vert="horz"/>
          <a:lstStyle/>
          <a:p>
            <a:pPr>
              <a:defRPr sz="1323" b="1" i="0" u="none" strike="noStrike" baseline="0">
                <a:solidFill>
                  <a:srgbClr val="000000"/>
                </a:solidFill>
                <a:latin typeface="SimSun"/>
                <a:ea typeface="SimSun"/>
                <a:cs typeface="SimSun"/>
              </a:defRPr>
            </a:pPr>
            <a:endParaRPr lang="en-CN"/>
          </a:p>
        </c:txPr>
        <c:crossAx val="1"/>
        <c:crosses val="autoZero"/>
        <c:auto val="1"/>
        <c:lblAlgn val="ctr"/>
        <c:lblOffset val="100"/>
        <c:tickLblSkip val="1"/>
        <c:tickMarkSkip val="1"/>
        <c:noMultiLvlLbl val="0"/>
      </c:catAx>
      <c:valAx>
        <c:axId val="1"/>
        <c:scaling>
          <c:orientation val="minMax"/>
        </c:scaling>
        <c:delete val="0"/>
        <c:axPos val="l"/>
        <c:title>
          <c:tx>
            <c:rich>
              <a:bodyPr/>
              <a:lstStyle/>
              <a:p>
                <a:pPr>
                  <a:defRPr sz="1323" b="1" i="0" u="none" strike="noStrike" baseline="0">
                    <a:solidFill>
                      <a:srgbClr val="000000"/>
                    </a:solidFill>
                    <a:latin typeface="SimSun"/>
                    <a:ea typeface="SimSun"/>
                    <a:cs typeface="SimSun"/>
                  </a:defRPr>
                </a:pPr>
                <a:r>
                  <a:rPr lang="en-US"/>
                  <a:t>Increase (X)</a:t>
                </a:r>
              </a:p>
            </c:rich>
          </c:tx>
          <c:layout>
            <c:manualLayout>
              <c:xMode val="edge"/>
              <c:yMode val="edge"/>
              <c:x val="2.1186440677966101E-2"/>
              <c:y val="0.34615384615384615"/>
            </c:manualLayout>
          </c:layout>
          <c:overlay val="0"/>
          <c:spPr>
            <a:noFill/>
            <a:ln w="18674">
              <a:noFill/>
            </a:ln>
          </c:spPr>
        </c:title>
        <c:numFmt formatCode="General" sourceLinked="1"/>
        <c:majorTickMark val="cross"/>
        <c:minorTickMark val="none"/>
        <c:tickLblPos val="nextTo"/>
        <c:spPr>
          <a:ln w="18674">
            <a:solidFill>
              <a:srgbClr val="000000"/>
            </a:solidFill>
            <a:prstDash val="solid"/>
          </a:ln>
        </c:spPr>
        <c:txPr>
          <a:bodyPr rot="0" vert="horz"/>
          <a:lstStyle/>
          <a:p>
            <a:pPr>
              <a:defRPr sz="1323" b="1" i="0" u="none" strike="noStrike" baseline="0">
                <a:solidFill>
                  <a:srgbClr val="000000"/>
                </a:solidFill>
                <a:latin typeface="SimSun"/>
                <a:ea typeface="SimSun"/>
                <a:cs typeface="SimSun"/>
              </a:defRPr>
            </a:pPr>
            <a:endParaRPr lang="en-CN"/>
          </a:p>
        </c:txPr>
        <c:crossAx val="1475865168"/>
        <c:crosses val="autoZero"/>
        <c:crossBetween val="between"/>
        <c:majorUnit val="1"/>
        <c:minorUnit val="0.1"/>
      </c:valAx>
      <c:spPr>
        <a:noFill/>
        <a:ln w="28011">
          <a:solidFill>
            <a:srgbClr val="000000"/>
          </a:solidFill>
          <a:prstDash val="solid"/>
        </a:ln>
      </c:spPr>
    </c:plotArea>
    <c:legend>
      <c:legendPos val="r"/>
      <c:layout>
        <c:manualLayout>
          <c:xMode val="edge"/>
          <c:yMode val="edge"/>
          <c:x val="0.4809322033898305"/>
          <c:y val="8.6538461538461536E-2"/>
          <c:w val="0.25"/>
          <c:h val="0.16346153846153846"/>
        </c:manualLayout>
      </c:layout>
      <c:overlay val="0"/>
      <c:spPr>
        <a:solidFill>
          <a:srgbClr val="FFFFFF"/>
        </a:solidFill>
        <a:ln w="18674">
          <a:noFill/>
        </a:ln>
      </c:spPr>
      <c:txPr>
        <a:bodyPr/>
        <a:lstStyle/>
        <a:p>
          <a:pPr>
            <a:defRPr sz="1217" b="1" i="0" u="none" strike="noStrike" baseline="0">
              <a:solidFill>
                <a:srgbClr val="000000"/>
              </a:solidFill>
              <a:latin typeface="SimSun"/>
              <a:ea typeface="SimSun"/>
              <a:cs typeface="SimSun"/>
            </a:defRPr>
          </a:pPr>
          <a:endParaRPr lang="en-CN"/>
        </a:p>
      </c:txPr>
    </c:legend>
    <c:plotVisOnly val="1"/>
    <c:dispBlanksAs val="gap"/>
    <c:showDLblsOverMax val="0"/>
  </c:chart>
  <c:spPr>
    <a:noFill/>
    <a:ln>
      <a:noFill/>
    </a:ln>
  </c:spPr>
  <c:txPr>
    <a:bodyPr/>
    <a:lstStyle/>
    <a:p>
      <a:pPr>
        <a:defRPr sz="1323" b="1" i="0" u="none" strike="noStrike" baseline="0">
          <a:solidFill>
            <a:srgbClr val="000000"/>
          </a:solidFill>
          <a:latin typeface="SimSun"/>
          <a:ea typeface="SimSun"/>
          <a:cs typeface="SimSun"/>
        </a:defRPr>
      </a:pPr>
      <a:endParaRPr lang="en-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93FDA8E-0251-4A98-B4C7-D8E18305C691}" type="datetimeFigureOut">
              <a:rPr lang="zh-CN" altLang="en-US" smtClean="0"/>
              <a:pPr/>
              <a:t>2024/9/13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4F4D350-6F66-451B-9457-23E412BA0AF5}" type="slidenum">
              <a:rPr lang="zh-CN" altLang="en-US" smtClean="0"/>
              <a:pPr/>
              <a:t>‹#›</a:t>
            </a:fld>
            <a:endParaRPr lang="zh-CN" altLang="en-US"/>
          </a:p>
        </p:txBody>
      </p:sp>
    </p:spTree>
    <p:extLst>
      <p:ext uri="{BB962C8B-B14F-4D97-AF65-F5344CB8AC3E}">
        <p14:creationId xmlns:p14="http://schemas.microsoft.com/office/powerpoint/2010/main" val="1803286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p:spPr>
        <p:txBody>
          <a:bodyPr/>
          <a:lstStyle/>
          <a:p>
            <a:fld id="{0598893D-AAF3-4CE0-ACEF-DEAC1979CFAF}" type="slidenum">
              <a:rPr lang="en-US" altLang="zh-CN" smtClean="0"/>
              <a:pPr/>
              <a:t>2</a:t>
            </a:fld>
            <a:endParaRPr lang="en-US" altLang="zh-CN"/>
          </a:p>
        </p:txBody>
      </p:sp>
      <p:sp>
        <p:nvSpPr>
          <p:cNvPr id="121859" name="Rectangle 2"/>
          <p:cNvSpPr>
            <a:spLocks noGrp="1" noRot="1" noChangeAspect="1" noChangeArrowheads="1" noTextEdit="1"/>
          </p:cNvSpPr>
          <p:nvPr>
            <p:ph type="sldImg"/>
          </p:nvPr>
        </p:nvSpPr>
        <p:spPr>
          <a:xfrm>
            <a:off x="381000" y="685800"/>
            <a:ext cx="6096000" cy="3429000"/>
          </a:xfrm>
          <a:ln/>
        </p:spPr>
      </p:sp>
      <p:sp>
        <p:nvSpPr>
          <p:cNvPr id="121860"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1679941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AA708563-2E8B-4570-806F-670939B50EFC}" type="slidenum">
              <a:rPr lang="en-US" altLang="zh-CN" smtClean="0"/>
              <a:pPr/>
              <a:t>22</a:t>
            </a:fld>
            <a:endParaRPr lang="en-US" altLang="zh-CN"/>
          </a:p>
        </p:txBody>
      </p:sp>
      <p:sp>
        <p:nvSpPr>
          <p:cNvPr id="116739" name="Rectangle 2"/>
          <p:cNvSpPr>
            <a:spLocks noGrp="1" noRot="1" noChangeAspect="1" noChangeArrowheads="1" noTextEdit="1"/>
          </p:cNvSpPr>
          <p:nvPr>
            <p:ph type="sldImg"/>
          </p:nvPr>
        </p:nvSpPr>
        <p:spPr>
          <a:xfrm>
            <a:off x="381000" y="685800"/>
            <a:ext cx="6096000" cy="3429000"/>
          </a:xfrm>
          <a:ln/>
        </p:spPr>
      </p:sp>
      <p:sp>
        <p:nvSpPr>
          <p:cNvPr id="116740" name="Rectangle 3"/>
          <p:cNvSpPr>
            <a:spLocks noGrp="1" noChangeArrowheads="1"/>
          </p:cNvSpPr>
          <p:nvPr>
            <p:ph type="body" idx="1"/>
          </p:nvPr>
        </p:nvSpPr>
        <p:spPr>
          <a:xfrm>
            <a:off x="685800" y="4343400"/>
            <a:ext cx="5486400" cy="4114800"/>
          </a:xfrm>
          <a:noFill/>
          <a:ln/>
        </p:spPr>
        <p:txBody>
          <a:bodyPr/>
          <a:lstStyle/>
          <a:p>
            <a:pPr marL="228600" indent="-228600" eaLnBrk="1" hangingPunct="1"/>
            <a:r>
              <a:rPr lang="en-US" altLang="zh-CN" sz="1400"/>
              <a:t>Requirement Analysis:</a:t>
            </a:r>
          </a:p>
          <a:p>
            <a:pPr marL="228600" indent="-228600" eaLnBrk="1" hangingPunct="1"/>
            <a:r>
              <a:rPr lang="en-US" altLang="zh-CN" sz="1400"/>
              <a:t>Market analysis: who you will sell   4-1.2</a:t>
            </a:r>
          </a:p>
          <a:p>
            <a:pPr marL="228600" indent="-228600" eaLnBrk="1" hangingPunct="1"/>
            <a:r>
              <a:rPr lang="en-US" altLang="zh-CN" sz="1400"/>
              <a:t>       desktop, server, embedded system, HPC</a:t>
            </a:r>
          </a:p>
          <a:p>
            <a:pPr marL="228600" indent="-228600" eaLnBrk="1" hangingPunct="1"/>
            <a:r>
              <a:rPr lang="en-US" altLang="zh-CN" sz="1400"/>
              <a:t>        Different markets has different driven motivations.</a:t>
            </a:r>
          </a:p>
          <a:p>
            <a:pPr marL="228600" indent="-228600" eaLnBrk="1" hangingPunct="1"/>
            <a:r>
              <a:rPr lang="en-US" altLang="zh-CN" sz="1400"/>
              <a:t>When design a desktop, it aims to obtain best price-performance. </a:t>
            </a:r>
          </a:p>
          <a:p>
            <a:pPr marL="228600" indent="-228600" eaLnBrk="1" hangingPunct="1"/>
            <a:r>
              <a:rPr lang="en-US" altLang="zh-CN" sz="1400"/>
              <a:t>For the servers, dependability is critical, then the scalability, and throughput. </a:t>
            </a:r>
          </a:p>
          <a:p>
            <a:pPr marL="228600" indent="-228600" eaLnBrk="1" hangingPunct="1"/>
            <a:r>
              <a:rPr lang="en-US" altLang="zh-CN" sz="1400"/>
              <a:t>For the embedded computer systems, price is a key factor, while real-time performance is  important . And power efficiency and memory size is always under consideration. </a:t>
            </a:r>
          </a:p>
          <a:p>
            <a:pPr marL="228600" indent="-228600" eaLnBrk="1" hangingPunct="1"/>
            <a:r>
              <a:rPr lang="en-US" altLang="zh-CN" sz="1400"/>
              <a:t>2. Functional requirement:   4-1.3   </a:t>
            </a:r>
          </a:p>
          <a:p>
            <a:pPr marL="228600" indent="-228600" eaLnBrk="1" hangingPunct="1"/>
            <a:r>
              <a:rPr lang="en-US" altLang="zh-CN" sz="1400"/>
              <a:t>3. Performance requirement:</a:t>
            </a:r>
          </a:p>
          <a:p>
            <a:pPr marL="228600" indent="-228600" eaLnBrk="1" hangingPunct="1"/>
            <a:r>
              <a:rPr lang="en-US" altLang="zh-CN" sz="1400"/>
              <a:t>4. Power </a:t>
            </a:r>
          </a:p>
          <a:p>
            <a:pPr marL="228600" indent="-228600" eaLnBrk="1" hangingPunct="1"/>
            <a:r>
              <a:rPr lang="en-US" altLang="zh-CN" sz="1400"/>
              <a:t>5. Unfuntional requirements:  availability, dependibility 1.7</a:t>
            </a:r>
          </a:p>
          <a:p>
            <a:pPr marL="228600" indent="-228600" eaLnBrk="1" hangingPunct="1"/>
            <a:r>
              <a:rPr lang="en-US" altLang="zh-CN" sz="1400"/>
              <a:t>7. Cost/price </a:t>
            </a:r>
          </a:p>
        </p:txBody>
      </p:sp>
    </p:spTree>
    <p:extLst>
      <p:ext uri="{BB962C8B-B14F-4D97-AF65-F5344CB8AC3E}">
        <p14:creationId xmlns:p14="http://schemas.microsoft.com/office/powerpoint/2010/main" val="33882050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C03C6EED-CE5B-4420-99C0-C6CB43F5E278}" type="slidenum">
              <a:rPr lang="en-US" altLang="zh-CN" smtClean="0"/>
              <a:pPr/>
              <a:t>23</a:t>
            </a:fld>
            <a:endParaRPr lang="en-US" altLang="zh-CN"/>
          </a:p>
        </p:txBody>
      </p:sp>
      <p:sp>
        <p:nvSpPr>
          <p:cNvPr id="84995" name="Rectangle 2"/>
          <p:cNvSpPr>
            <a:spLocks noGrp="1" noRot="1" noChangeAspect="1" noChangeArrowheads="1" noTextEdit="1"/>
          </p:cNvSpPr>
          <p:nvPr>
            <p:ph type="sldImg"/>
          </p:nvPr>
        </p:nvSpPr>
        <p:spPr>
          <a:xfrm>
            <a:off x="381000" y="685800"/>
            <a:ext cx="6096000" cy="3429000"/>
          </a:xfrm>
          <a:ln/>
        </p:spPr>
      </p:sp>
      <p:sp>
        <p:nvSpPr>
          <p:cNvPr id="84996"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2689704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u="none" strike="noStrike" dirty="0">
                <a:solidFill>
                  <a:srgbClr val="939599"/>
                </a:solidFill>
                <a:effectLst/>
                <a:latin typeface="Georgia" panose="02040502050405020303" pitchFamily="18" charset="0"/>
              </a:rPr>
              <a:t>adj.</a:t>
            </a:r>
            <a:r>
              <a:rPr lang="zh-CN" altLang="en-US" b="0" i="0" u="none" strike="noStrike" dirty="0">
                <a:solidFill>
                  <a:srgbClr val="101214"/>
                </a:solidFill>
                <a:effectLst/>
                <a:latin typeface="PingFang SC" panose="020B0400000000000000" pitchFamily="34" charset="-122"/>
                <a:ea typeface="PingFang SC" panose="020B0400000000000000" pitchFamily="34" charset="-122"/>
              </a:rPr>
              <a:t>赔偿的；弥补的，补偿的</a:t>
            </a:r>
            <a:endParaRPr lang="en-CN" dirty="0"/>
          </a:p>
        </p:txBody>
      </p:sp>
      <p:sp>
        <p:nvSpPr>
          <p:cNvPr id="4" name="Slide Number Placeholder 3"/>
          <p:cNvSpPr>
            <a:spLocks noGrp="1"/>
          </p:cNvSpPr>
          <p:nvPr>
            <p:ph type="sldNum" sz="quarter" idx="5"/>
          </p:nvPr>
        </p:nvSpPr>
        <p:spPr/>
        <p:txBody>
          <a:bodyPr/>
          <a:lstStyle/>
          <a:p>
            <a:fld id="{94F4D350-6F66-451B-9457-23E412BA0AF5}" type="slidenum">
              <a:rPr lang="zh-CN" altLang="en-US" smtClean="0"/>
              <a:pPr/>
              <a:t>24</a:t>
            </a:fld>
            <a:endParaRPr lang="zh-CN" altLang="en-US"/>
          </a:p>
        </p:txBody>
      </p:sp>
    </p:spTree>
    <p:extLst>
      <p:ext uri="{BB962C8B-B14F-4D97-AF65-F5344CB8AC3E}">
        <p14:creationId xmlns:p14="http://schemas.microsoft.com/office/powerpoint/2010/main" val="1086678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rgbClr val="000000"/>
                </a:solidFill>
                <a:cs typeface="Arial" pitchFamily="34" charset="0"/>
              </a:rPr>
              <a:t>Retail brokerage</a:t>
            </a:r>
            <a:endParaRPr lang="en-US" altLang="zh-CN" sz="2400" dirty="0">
              <a:solidFill>
                <a:srgbClr val="000000"/>
              </a:solidFill>
            </a:endParaRPr>
          </a:p>
          <a:p>
            <a:r>
              <a:rPr lang="zh-CN" altLang="en-US" b="0" i="0" u="none" strike="noStrike" dirty="0">
                <a:solidFill>
                  <a:srgbClr val="F5F7FA"/>
                </a:solidFill>
                <a:effectLst/>
                <a:latin typeface="PingFang SC" panose="020B0400000000000000" pitchFamily="34" charset="-122"/>
                <a:ea typeface="PingFang SC" panose="020B0400000000000000" pitchFamily="34" charset="-122"/>
              </a:rPr>
              <a:t>零售经纪</a:t>
            </a:r>
            <a:endParaRPr lang="en-CN" dirty="0"/>
          </a:p>
        </p:txBody>
      </p:sp>
      <p:sp>
        <p:nvSpPr>
          <p:cNvPr id="4" name="Slide Number Placeholder 3"/>
          <p:cNvSpPr>
            <a:spLocks noGrp="1"/>
          </p:cNvSpPr>
          <p:nvPr>
            <p:ph type="sldNum" sz="quarter" idx="5"/>
          </p:nvPr>
        </p:nvSpPr>
        <p:spPr/>
        <p:txBody>
          <a:bodyPr/>
          <a:lstStyle/>
          <a:p>
            <a:fld id="{94F4D350-6F66-451B-9457-23E412BA0AF5}" type="slidenum">
              <a:rPr lang="zh-CN" altLang="en-US" smtClean="0"/>
              <a:pPr/>
              <a:t>25</a:t>
            </a:fld>
            <a:endParaRPr lang="zh-CN" altLang="en-US"/>
          </a:p>
        </p:txBody>
      </p:sp>
    </p:spTree>
    <p:extLst>
      <p:ext uri="{BB962C8B-B14F-4D97-AF65-F5344CB8AC3E}">
        <p14:creationId xmlns:p14="http://schemas.microsoft.com/office/powerpoint/2010/main" val="10895387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8AABD123-7C13-4CE9-A3FE-AC3B3DDFCDD8}" type="slidenum">
              <a:rPr lang="en-US" altLang="zh-CN" smtClean="0"/>
              <a:pPr/>
              <a:t>29</a:t>
            </a:fld>
            <a:endParaRPr lang="en-US" altLang="zh-CN"/>
          </a:p>
        </p:txBody>
      </p:sp>
      <p:sp>
        <p:nvSpPr>
          <p:cNvPr id="86019" name="Rectangle 2"/>
          <p:cNvSpPr>
            <a:spLocks noGrp="1" noRot="1" noChangeAspect="1" noChangeArrowheads="1" noTextEdit="1"/>
          </p:cNvSpPr>
          <p:nvPr>
            <p:ph type="sldImg"/>
          </p:nvPr>
        </p:nvSpPr>
        <p:spPr>
          <a:xfrm>
            <a:off x="381000" y="685800"/>
            <a:ext cx="6096000" cy="3429000"/>
          </a:xfrm>
          <a:ln/>
        </p:spPr>
      </p:sp>
      <p:sp>
        <p:nvSpPr>
          <p:cNvPr id="86020" name="Rectangle 3"/>
          <p:cNvSpPr>
            <a:spLocks noGrp="1" noChangeArrowheads="1"/>
          </p:cNvSpPr>
          <p:nvPr>
            <p:ph type="body" idx="1"/>
          </p:nvPr>
        </p:nvSpPr>
        <p:spPr>
          <a:noFill/>
          <a:ln/>
        </p:spPr>
        <p:txBody>
          <a:bodyPr/>
          <a:lstStyle/>
          <a:p>
            <a:pPr eaLnBrk="1" hangingPunct="1"/>
            <a:r>
              <a:rPr lang="en-US" altLang="zh-CN"/>
              <a:t>Error,  fault,  failure</a:t>
            </a:r>
          </a:p>
          <a:p>
            <a:pPr eaLnBrk="1" hangingPunct="1"/>
            <a:endParaRPr lang="en-US" altLang="zh-CN"/>
          </a:p>
          <a:p>
            <a:pPr eaLnBrk="1" hangingPunct="1"/>
            <a:endParaRPr lang="en-US" altLang="zh-CN"/>
          </a:p>
        </p:txBody>
      </p:sp>
    </p:spTree>
    <p:extLst>
      <p:ext uri="{BB962C8B-B14F-4D97-AF65-F5344CB8AC3E}">
        <p14:creationId xmlns:p14="http://schemas.microsoft.com/office/powerpoint/2010/main" val="960448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2E74D7C0-5619-4D16-AD5B-D84674C07521}" type="slidenum">
              <a:rPr lang="en-US" altLang="zh-CN" smtClean="0"/>
              <a:pPr/>
              <a:t>30</a:t>
            </a:fld>
            <a:endParaRPr lang="en-US" altLang="zh-CN"/>
          </a:p>
        </p:txBody>
      </p:sp>
      <p:sp>
        <p:nvSpPr>
          <p:cNvPr id="87043" name="Rectangle 2"/>
          <p:cNvSpPr>
            <a:spLocks noGrp="1" noRot="1" noChangeAspect="1" noChangeArrowheads="1" noTextEdit="1"/>
          </p:cNvSpPr>
          <p:nvPr>
            <p:ph type="sldImg"/>
          </p:nvPr>
        </p:nvSpPr>
        <p:spPr>
          <a:xfrm>
            <a:off x="381000" y="685800"/>
            <a:ext cx="6096000" cy="3429000"/>
          </a:xfrm>
          <a:ln/>
        </p:spPr>
      </p:sp>
      <p:sp>
        <p:nvSpPr>
          <p:cNvPr id="87044" name="Rectangle 3"/>
          <p:cNvSpPr>
            <a:spLocks noGrp="1" noChangeArrowheads="1"/>
          </p:cNvSpPr>
          <p:nvPr>
            <p:ph type="body" idx="1"/>
          </p:nvPr>
        </p:nvSpPr>
        <p:spPr>
          <a:noFill/>
          <a:ln/>
        </p:spPr>
        <p:txBody>
          <a:bodyPr/>
          <a:lstStyle/>
          <a:p>
            <a:pPr eaLnBrk="1" hangingPunct="1"/>
            <a:r>
              <a:rPr lang="en-US" altLang="zh-CN"/>
              <a:t>Error,  fault,  failure</a:t>
            </a:r>
          </a:p>
          <a:p>
            <a:pPr eaLnBrk="1" hangingPunct="1"/>
            <a:endParaRPr lang="en-US" altLang="zh-CN"/>
          </a:p>
          <a:p>
            <a:pPr eaLnBrk="1" hangingPunct="1"/>
            <a:endParaRPr lang="en-US" altLang="zh-CN"/>
          </a:p>
        </p:txBody>
      </p:sp>
    </p:spTree>
    <p:extLst>
      <p:ext uri="{BB962C8B-B14F-4D97-AF65-F5344CB8AC3E}">
        <p14:creationId xmlns:p14="http://schemas.microsoft.com/office/powerpoint/2010/main" val="1542867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C753C8D7-1812-4785-9981-983B830CABBA}" type="slidenum">
              <a:rPr lang="en-US" altLang="zh-CN" smtClean="0"/>
              <a:pPr/>
              <a:t>32</a:t>
            </a:fld>
            <a:endParaRPr lang="en-US" altLang="zh-CN"/>
          </a:p>
        </p:txBody>
      </p:sp>
      <p:sp>
        <p:nvSpPr>
          <p:cNvPr id="88067" name="Rectangle 2"/>
          <p:cNvSpPr>
            <a:spLocks noGrp="1" noRot="1" noChangeAspect="1" noChangeArrowheads="1" noTextEdit="1"/>
          </p:cNvSpPr>
          <p:nvPr>
            <p:ph type="sldImg"/>
          </p:nvPr>
        </p:nvSpPr>
        <p:spPr>
          <a:xfrm>
            <a:off x="381000" y="685800"/>
            <a:ext cx="6096000" cy="3429000"/>
          </a:xfrm>
          <a:ln/>
        </p:spPr>
      </p:sp>
      <p:sp>
        <p:nvSpPr>
          <p:cNvPr id="88068"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2112005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C65D6353-D5E1-4F91-A4BF-F967CD3B2A92}" type="slidenum">
              <a:rPr lang="en-US" altLang="zh-CN" smtClean="0"/>
              <a:pPr/>
              <a:t>37</a:t>
            </a:fld>
            <a:endParaRPr lang="en-US" altLang="zh-CN"/>
          </a:p>
        </p:txBody>
      </p:sp>
      <p:sp>
        <p:nvSpPr>
          <p:cNvPr id="89091" name="Rectangle 2"/>
          <p:cNvSpPr>
            <a:spLocks noGrp="1" noRot="1" noChangeAspect="1" noChangeArrowheads="1" noTextEdit="1"/>
          </p:cNvSpPr>
          <p:nvPr>
            <p:ph type="sldImg"/>
          </p:nvPr>
        </p:nvSpPr>
        <p:spPr>
          <a:xfrm>
            <a:off x="381000" y="685800"/>
            <a:ext cx="6096000" cy="3429000"/>
          </a:xfrm>
          <a:ln/>
        </p:spPr>
      </p:sp>
      <p:sp>
        <p:nvSpPr>
          <p:cNvPr id="89092"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3550385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以下是您提供的术语的中文翻译：</a:t>
            </a:r>
          </a:p>
          <a:p>
            <a:endParaRPr lang="zh-CN" altLang="en-US" dirty="0"/>
          </a:p>
          <a:p>
            <a:r>
              <a:rPr lang="en-US" altLang="zh-CN" dirty="0"/>
              <a:t>1. **</a:t>
            </a:r>
            <a:r>
              <a:rPr lang="zh-CN" altLang="en-US" dirty="0"/>
              <a:t>响应（执行）时间（</a:t>
            </a:r>
            <a:r>
              <a:rPr lang="en-US" dirty="0"/>
              <a:t>Response (Execution) Time）**：</a:t>
            </a:r>
          </a:p>
          <a:p>
            <a:r>
              <a:rPr lang="en-US" dirty="0"/>
              <a:t>   </a:t>
            </a:r>
            <a:r>
              <a:rPr lang="zh-CN" altLang="en-US" dirty="0"/>
              <a:t>用户请求到系统响应所经历的时间。</a:t>
            </a:r>
          </a:p>
          <a:p>
            <a:endParaRPr lang="zh-CN" altLang="en-US" dirty="0"/>
          </a:p>
          <a:p>
            <a:r>
              <a:rPr lang="en-US" altLang="zh-CN" dirty="0"/>
              <a:t>2. **</a:t>
            </a:r>
            <a:r>
              <a:rPr lang="zh-CN" altLang="en-US" dirty="0"/>
              <a:t>用户感知（</a:t>
            </a:r>
            <a:r>
              <a:rPr lang="en-US" dirty="0"/>
              <a:t>User Perception）**：</a:t>
            </a:r>
          </a:p>
          <a:p>
            <a:r>
              <a:rPr lang="en-US" dirty="0"/>
              <a:t>   </a:t>
            </a:r>
            <a:r>
              <a:rPr lang="zh-CN" altLang="en-US" dirty="0"/>
              <a:t>用户对系统性能的主观感受。</a:t>
            </a:r>
          </a:p>
          <a:p>
            <a:endParaRPr lang="zh-CN" altLang="en-US" dirty="0"/>
          </a:p>
          <a:p>
            <a:r>
              <a:rPr lang="en-US" altLang="zh-CN" dirty="0"/>
              <a:t>3. **</a:t>
            </a:r>
            <a:r>
              <a:rPr lang="zh-CN" altLang="en-US" dirty="0"/>
              <a:t>系统性能（</a:t>
            </a:r>
            <a:r>
              <a:rPr lang="en-US" dirty="0"/>
              <a:t>System Performance）**：</a:t>
            </a:r>
          </a:p>
          <a:p>
            <a:r>
              <a:rPr lang="en-US" dirty="0"/>
              <a:t>   </a:t>
            </a:r>
            <a:r>
              <a:rPr lang="zh-CN" altLang="en-US" dirty="0"/>
              <a:t>系统在执行任务时的效率和效果。</a:t>
            </a:r>
          </a:p>
          <a:p>
            <a:endParaRPr lang="zh-CN" altLang="en-US" dirty="0"/>
          </a:p>
          <a:p>
            <a:r>
              <a:rPr lang="en-US" altLang="zh-CN" dirty="0"/>
              <a:t>4. **</a:t>
            </a:r>
            <a:r>
              <a:rPr lang="zh-CN" altLang="en-US" dirty="0"/>
              <a:t>唯一无可置疑的性能衡量标准（</a:t>
            </a:r>
            <a:r>
              <a:rPr lang="en-US" dirty="0"/>
              <a:t>The Only Unimpeachable Measure of Performance）**：</a:t>
            </a:r>
          </a:p>
          <a:p>
            <a:r>
              <a:rPr lang="en-US" dirty="0"/>
              <a:t>   </a:t>
            </a:r>
            <a:r>
              <a:rPr lang="zh-CN" altLang="en-US" dirty="0"/>
              <a:t>最直接、最客观的性能衡量标准。</a:t>
            </a:r>
          </a:p>
          <a:p>
            <a:endParaRPr lang="zh-CN" altLang="en-US" dirty="0"/>
          </a:p>
          <a:p>
            <a:r>
              <a:rPr lang="en-US" altLang="zh-CN" dirty="0"/>
              <a:t>5. **</a:t>
            </a:r>
            <a:r>
              <a:rPr lang="en-US" dirty="0"/>
              <a:t>CPU</a:t>
            </a:r>
            <a:r>
              <a:rPr lang="zh-CN" altLang="en-US" dirty="0"/>
              <a:t>时间（</a:t>
            </a:r>
            <a:r>
              <a:rPr lang="en-US" dirty="0"/>
              <a:t>CPU Time）**：</a:t>
            </a:r>
          </a:p>
          <a:p>
            <a:r>
              <a:rPr lang="en-US" dirty="0"/>
              <a:t>   CPU</a:t>
            </a:r>
            <a:r>
              <a:rPr lang="zh-CN" altLang="en-US" dirty="0"/>
              <a:t>执行程序所花费的时间。</a:t>
            </a:r>
          </a:p>
          <a:p>
            <a:endParaRPr lang="zh-CN" altLang="en-US" dirty="0"/>
          </a:p>
          <a:p>
            <a:r>
              <a:rPr lang="en-US" altLang="zh-CN" dirty="0"/>
              <a:t>6. **</a:t>
            </a:r>
            <a:r>
              <a:rPr lang="zh-CN" altLang="en-US" dirty="0"/>
              <a:t>设计者感知（</a:t>
            </a:r>
            <a:r>
              <a:rPr lang="en-US" dirty="0"/>
              <a:t>Designer Perception）**：</a:t>
            </a:r>
          </a:p>
          <a:p>
            <a:r>
              <a:rPr lang="en-US" dirty="0"/>
              <a:t>   </a:t>
            </a:r>
            <a:r>
              <a:rPr lang="zh-CN" altLang="en-US" dirty="0"/>
              <a:t>系统设计者对系统性能的理解和预期。</a:t>
            </a:r>
          </a:p>
          <a:p>
            <a:endParaRPr lang="zh-CN" altLang="en-US" dirty="0"/>
          </a:p>
          <a:p>
            <a:r>
              <a:rPr lang="en-US" altLang="zh-CN" dirty="0"/>
              <a:t>7. **</a:t>
            </a:r>
            <a:r>
              <a:rPr lang="en-US" dirty="0"/>
              <a:t>CPU</a:t>
            </a:r>
            <a:r>
              <a:rPr lang="zh-CN" altLang="en-US" dirty="0"/>
              <a:t>性能（</a:t>
            </a:r>
            <a:r>
              <a:rPr lang="en-US" dirty="0"/>
              <a:t>CPU Performance）**：</a:t>
            </a:r>
          </a:p>
          <a:p>
            <a:r>
              <a:rPr lang="en-US" dirty="0"/>
              <a:t>   CPU</a:t>
            </a:r>
            <a:r>
              <a:rPr lang="zh-CN" altLang="en-US" dirty="0"/>
              <a:t>处理指令和执行任务的能力。</a:t>
            </a:r>
          </a:p>
          <a:p>
            <a:endParaRPr lang="zh-CN" altLang="en-US" dirty="0"/>
          </a:p>
          <a:p>
            <a:r>
              <a:rPr lang="en-US" altLang="zh-CN" dirty="0"/>
              <a:t>8. **</a:t>
            </a:r>
            <a:r>
              <a:rPr lang="zh-CN" altLang="en-US" dirty="0"/>
              <a:t>吞吐量（</a:t>
            </a:r>
            <a:r>
              <a:rPr lang="en-US" dirty="0"/>
              <a:t>Throughput）**：</a:t>
            </a:r>
          </a:p>
          <a:p>
            <a:r>
              <a:rPr lang="en-US" dirty="0"/>
              <a:t>   </a:t>
            </a:r>
            <a:r>
              <a:rPr lang="zh-CN" altLang="en-US" dirty="0"/>
              <a:t>单位时间内系统能处理的任务数量或数据量。</a:t>
            </a:r>
          </a:p>
          <a:p>
            <a:endParaRPr lang="zh-CN" altLang="en-US" dirty="0"/>
          </a:p>
          <a:p>
            <a:r>
              <a:rPr lang="en-US" altLang="zh-CN" dirty="0"/>
              <a:t>9. **</a:t>
            </a:r>
            <a:r>
              <a:rPr lang="zh-CN" altLang="en-US" dirty="0"/>
              <a:t>管理员感知（</a:t>
            </a:r>
            <a:r>
              <a:rPr lang="en-US" dirty="0"/>
              <a:t>Administrator Perception）**：</a:t>
            </a:r>
          </a:p>
          <a:p>
            <a:r>
              <a:rPr lang="en-US" dirty="0"/>
              <a:t>   </a:t>
            </a:r>
            <a:r>
              <a:rPr lang="zh-CN" altLang="en-US" dirty="0"/>
              <a:t>系统管理员对系统性能的理解和评估。</a:t>
            </a:r>
          </a:p>
          <a:p>
            <a:endParaRPr lang="zh-CN" altLang="en-US" dirty="0"/>
          </a:p>
          <a:p>
            <a:r>
              <a:rPr lang="en-US" altLang="zh-CN" dirty="0"/>
              <a:t>10. **</a:t>
            </a:r>
            <a:r>
              <a:rPr lang="en-US" dirty="0" err="1"/>
              <a:t>MIPS（Million</a:t>
            </a:r>
            <a:r>
              <a:rPr lang="en-US" dirty="0"/>
              <a:t> Instructions Per Second）**：</a:t>
            </a:r>
          </a:p>
          <a:p>
            <a:r>
              <a:rPr lang="en-US" dirty="0"/>
              <a:t>    </a:t>
            </a:r>
            <a:r>
              <a:rPr lang="zh-CN" altLang="en-US" dirty="0"/>
              <a:t>每秒百万条指令，衡量</a:t>
            </a:r>
            <a:r>
              <a:rPr lang="en-US" dirty="0"/>
              <a:t>CPU</a:t>
            </a:r>
            <a:r>
              <a:rPr lang="zh-CN" altLang="en-US" dirty="0"/>
              <a:t>性能的指标。</a:t>
            </a:r>
          </a:p>
          <a:p>
            <a:endParaRPr lang="zh-CN" altLang="en-US" dirty="0"/>
          </a:p>
          <a:p>
            <a:r>
              <a:rPr lang="en-US" altLang="zh-CN" dirty="0"/>
              <a:t>11. **</a:t>
            </a:r>
            <a:r>
              <a:rPr lang="zh-CN" altLang="en-US" dirty="0"/>
              <a:t>商家感知（</a:t>
            </a:r>
            <a:r>
              <a:rPr lang="en-US" dirty="0"/>
              <a:t>Merchant Perception）**：</a:t>
            </a:r>
          </a:p>
          <a:p>
            <a:r>
              <a:rPr lang="en-US" dirty="0"/>
              <a:t>    </a:t>
            </a:r>
            <a:r>
              <a:rPr lang="zh-CN" altLang="en-US" dirty="0"/>
              <a:t>销售或提供服务的商家对产品或服务性能的看法。</a:t>
            </a:r>
          </a:p>
          <a:p>
            <a:endParaRPr lang="en-CN" dirty="0"/>
          </a:p>
        </p:txBody>
      </p:sp>
      <p:sp>
        <p:nvSpPr>
          <p:cNvPr id="4" name="Slide Number Placeholder 3"/>
          <p:cNvSpPr>
            <a:spLocks noGrp="1"/>
          </p:cNvSpPr>
          <p:nvPr>
            <p:ph type="sldNum" sz="quarter" idx="5"/>
          </p:nvPr>
        </p:nvSpPr>
        <p:spPr/>
        <p:txBody>
          <a:bodyPr/>
          <a:lstStyle/>
          <a:p>
            <a:fld id="{94F4D350-6F66-451B-9457-23E412BA0AF5}" type="slidenum">
              <a:rPr lang="zh-CN" altLang="en-US" smtClean="0"/>
              <a:pPr/>
              <a:t>49</a:t>
            </a:fld>
            <a:endParaRPr lang="zh-CN" altLang="en-US"/>
          </a:p>
        </p:txBody>
      </p:sp>
    </p:spTree>
    <p:extLst>
      <p:ext uri="{BB962C8B-B14F-4D97-AF65-F5344CB8AC3E}">
        <p14:creationId xmlns:p14="http://schemas.microsoft.com/office/powerpoint/2010/main" val="7508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幻灯片图像占位符 1"/>
          <p:cNvSpPr>
            <a:spLocks noGrp="1" noRot="1" noChangeAspect="1" noTextEdit="1"/>
          </p:cNvSpPr>
          <p:nvPr>
            <p:ph type="sldImg"/>
          </p:nvPr>
        </p:nvSpPr>
        <p:spPr>
          <a:xfrm>
            <a:off x="381000" y="685800"/>
            <a:ext cx="6096000" cy="3429000"/>
          </a:xfrm>
          <a:ln/>
        </p:spPr>
      </p:sp>
      <p:sp>
        <p:nvSpPr>
          <p:cNvPr id="90115" name="备注占位符 2"/>
          <p:cNvSpPr>
            <a:spLocks noGrp="1"/>
          </p:cNvSpPr>
          <p:nvPr>
            <p:ph type="body" idx="1"/>
          </p:nvPr>
        </p:nvSpPr>
        <p:spPr>
          <a:noFill/>
          <a:ln/>
        </p:spPr>
        <p:txBody>
          <a:bodyPr/>
          <a:lstStyle/>
          <a:p>
            <a:pPr eaLnBrk="1" hangingPunct="1"/>
            <a:endParaRPr lang="zh-CN" altLang="en-US"/>
          </a:p>
        </p:txBody>
      </p:sp>
      <p:sp>
        <p:nvSpPr>
          <p:cNvPr id="90116" name="灯片编号占位符 3"/>
          <p:cNvSpPr>
            <a:spLocks noGrp="1"/>
          </p:cNvSpPr>
          <p:nvPr>
            <p:ph type="sldNum" sz="quarter" idx="5"/>
          </p:nvPr>
        </p:nvSpPr>
        <p:spPr>
          <a:noFill/>
        </p:spPr>
        <p:txBody>
          <a:bodyPr/>
          <a:lstStyle/>
          <a:p>
            <a:fld id="{B12027C2-D824-4DD5-9759-574B5CDBF098}" type="slidenum">
              <a:rPr lang="en-US" altLang="zh-CN" smtClean="0"/>
              <a:pPr/>
              <a:t>63</a:t>
            </a:fld>
            <a:endParaRPr lang="en-US" altLang="zh-CN"/>
          </a:p>
        </p:txBody>
      </p:sp>
    </p:spTree>
    <p:extLst>
      <p:ext uri="{BB962C8B-B14F-4D97-AF65-F5344CB8AC3E}">
        <p14:creationId xmlns:p14="http://schemas.microsoft.com/office/powerpoint/2010/main" val="4197398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21FC7097-1B05-4590-A5E9-2D3B212F766C}" type="slidenum">
              <a:rPr lang="en-US" altLang="zh-CN" smtClean="0"/>
              <a:pPr/>
              <a:t>12</a:t>
            </a:fld>
            <a:endParaRPr lang="en-US" altLang="zh-CN"/>
          </a:p>
        </p:txBody>
      </p:sp>
      <p:sp>
        <p:nvSpPr>
          <p:cNvPr id="76803" name="Rectangle 2"/>
          <p:cNvSpPr>
            <a:spLocks noGrp="1" noRot="1" noChangeAspect="1" noChangeArrowheads="1" noTextEdit="1"/>
          </p:cNvSpPr>
          <p:nvPr>
            <p:ph type="sldImg"/>
          </p:nvPr>
        </p:nvSpPr>
        <p:spPr>
          <a:xfrm>
            <a:off x="381000" y="685800"/>
            <a:ext cx="6096000" cy="3429000"/>
          </a:xfrm>
          <a:ln/>
        </p:spPr>
      </p:sp>
      <p:sp>
        <p:nvSpPr>
          <p:cNvPr id="76804" name="Rectangle 3"/>
          <p:cNvSpPr>
            <a:spLocks noGrp="1" noChangeArrowheads="1"/>
          </p:cNvSpPr>
          <p:nvPr>
            <p:ph type="body" idx="1"/>
          </p:nvPr>
        </p:nvSpPr>
        <p:spPr>
          <a:noFill/>
          <a:ln/>
        </p:spPr>
        <p:txBody>
          <a:bodyPr/>
          <a:lstStyle/>
          <a:p>
            <a:pPr eaLnBrk="1" hangingPunct="1"/>
            <a:endParaRPr lang="zh-CN" altLang="zh-CN" dirty="0"/>
          </a:p>
        </p:txBody>
      </p:sp>
    </p:spTree>
    <p:extLst>
      <p:ext uri="{BB962C8B-B14F-4D97-AF65-F5344CB8AC3E}">
        <p14:creationId xmlns:p14="http://schemas.microsoft.com/office/powerpoint/2010/main" val="41240568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94F4D350-6F66-451B-9457-23E412BA0AF5}" type="slidenum">
              <a:rPr lang="zh-CN" altLang="en-US" smtClean="0"/>
              <a:pPr/>
              <a:t>66</a:t>
            </a:fld>
            <a:endParaRPr lang="zh-CN" altLang="en-US"/>
          </a:p>
        </p:txBody>
      </p:sp>
    </p:spTree>
    <p:extLst>
      <p:ext uri="{BB962C8B-B14F-4D97-AF65-F5344CB8AC3E}">
        <p14:creationId xmlns:p14="http://schemas.microsoft.com/office/powerpoint/2010/main" val="105600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harmonic </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hɑ</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mɔnik</a:t>
            </a:r>
            <a:r>
              <a:rPr lang="en-US" sz="1200" b="0" i="0" u="none" strike="noStrike" kern="1200" dirty="0">
                <a:solidFill>
                  <a:schemeClr val="tx1"/>
                </a:solidFill>
                <a:effectLst/>
                <a:latin typeface="+mn-lt"/>
                <a:ea typeface="+mn-ea"/>
                <a:cs typeface="+mn-cs"/>
              </a:rPr>
              <a:t>]</a:t>
            </a:r>
            <a:r>
              <a:rPr lang="en-US" sz="1200" b="1" i="0" u="none" strike="noStrike" kern="1200" dirty="0">
                <a:solidFill>
                  <a:schemeClr val="tx1"/>
                </a:solidFill>
                <a:effectLst/>
                <a:latin typeface="+mn-lt"/>
                <a:ea typeface="+mn-ea"/>
                <a:cs typeface="+mn-cs"/>
              </a:rPr>
              <a:t> </a:t>
            </a:r>
          </a:p>
          <a:p>
            <a:r>
              <a:rPr lang="en-US" sz="1200" b="0" i="0" u="none" strike="noStrike" kern="1200" dirty="0">
                <a:solidFill>
                  <a:schemeClr val="tx1"/>
                </a:solidFill>
                <a:effectLst/>
                <a:latin typeface="+mn-lt"/>
                <a:ea typeface="+mn-ea"/>
                <a:cs typeface="+mn-cs"/>
              </a:rPr>
              <a:t>adj. </a:t>
            </a:r>
            <a:r>
              <a:rPr lang="zh-CN" altLang="en-US" sz="1200" b="0" i="0" u="none" strike="noStrike" kern="1200" dirty="0">
                <a:solidFill>
                  <a:schemeClr val="tx1"/>
                </a:solidFill>
                <a:effectLst/>
                <a:latin typeface="+mn-lt"/>
                <a:ea typeface="+mn-ea"/>
                <a:cs typeface="+mn-cs"/>
              </a:rPr>
              <a:t>和声的；谐和的；音乐般的</a:t>
            </a:r>
          </a:p>
          <a:p>
            <a:r>
              <a:rPr lang="en-US" sz="1200" b="0" i="0" u="none" strike="noStrike" kern="1200" dirty="0">
                <a:solidFill>
                  <a:schemeClr val="tx1"/>
                </a:solidFill>
                <a:effectLst/>
                <a:latin typeface="+mn-lt"/>
                <a:ea typeface="+mn-ea"/>
                <a:cs typeface="+mn-cs"/>
              </a:rPr>
              <a:t>n. [</a:t>
            </a:r>
            <a:r>
              <a:rPr lang="zh-CN" altLang="en-US" sz="1200" b="0" i="0" u="none" strike="noStrike" kern="1200" dirty="0">
                <a:solidFill>
                  <a:schemeClr val="tx1"/>
                </a:solidFill>
                <a:effectLst/>
                <a:latin typeface="+mn-lt"/>
                <a:ea typeface="+mn-ea"/>
                <a:cs typeface="+mn-cs"/>
              </a:rPr>
              <a:t>物</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谐波；和声</a:t>
            </a:r>
          </a:p>
          <a:p>
            <a:endParaRPr lang="en-CN" dirty="0"/>
          </a:p>
        </p:txBody>
      </p:sp>
      <p:sp>
        <p:nvSpPr>
          <p:cNvPr id="4" name="Slide Number Placeholder 3"/>
          <p:cNvSpPr>
            <a:spLocks noGrp="1"/>
          </p:cNvSpPr>
          <p:nvPr>
            <p:ph type="sldNum" sz="quarter" idx="5"/>
          </p:nvPr>
        </p:nvSpPr>
        <p:spPr/>
        <p:txBody>
          <a:bodyPr/>
          <a:lstStyle/>
          <a:p>
            <a:fld id="{94F4D350-6F66-451B-9457-23E412BA0AF5}" type="slidenum">
              <a:rPr lang="zh-CN" altLang="en-US" smtClean="0"/>
              <a:pPr/>
              <a:t>70</a:t>
            </a:fld>
            <a:endParaRPr lang="zh-CN" altLang="en-US"/>
          </a:p>
        </p:txBody>
      </p:sp>
    </p:spTree>
    <p:extLst>
      <p:ext uri="{BB962C8B-B14F-4D97-AF65-F5344CB8AC3E}">
        <p14:creationId xmlns:p14="http://schemas.microsoft.com/office/powerpoint/2010/main" val="2358745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D06B54D8-77C8-4CD4-8029-ADDEF17CDD5E}" type="slidenum">
              <a:rPr lang="en-US" altLang="zh-CN" smtClean="0"/>
              <a:pPr/>
              <a:t>13</a:t>
            </a:fld>
            <a:endParaRPr lang="en-US" altLang="zh-CN"/>
          </a:p>
        </p:txBody>
      </p:sp>
      <p:sp>
        <p:nvSpPr>
          <p:cNvPr id="77827" name="Rectangle 2"/>
          <p:cNvSpPr>
            <a:spLocks noGrp="1" noRot="1" noChangeAspect="1" noChangeArrowheads="1" noTextEdit="1"/>
          </p:cNvSpPr>
          <p:nvPr>
            <p:ph type="sldImg"/>
          </p:nvPr>
        </p:nvSpPr>
        <p:spPr>
          <a:xfrm>
            <a:off x="381000" y="685800"/>
            <a:ext cx="6096000" cy="3429000"/>
          </a:xfrm>
          <a:ln/>
        </p:spPr>
      </p:sp>
      <p:sp>
        <p:nvSpPr>
          <p:cNvPr id="77828"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2089097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E5C378C6-6B4F-4615-9332-B6A2450A2489}" type="slidenum">
              <a:rPr lang="en-US" altLang="zh-CN" smtClean="0"/>
              <a:pPr/>
              <a:t>14</a:t>
            </a:fld>
            <a:endParaRPr lang="en-US" altLang="zh-CN"/>
          </a:p>
        </p:txBody>
      </p:sp>
      <p:sp>
        <p:nvSpPr>
          <p:cNvPr id="78851" name="Rectangle 2"/>
          <p:cNvSpPr>
            <a:spLocks noGrp="1" noRot="1" noChangeAspect="1" noChangeArrowheads="1" noTextEdit="1"/>
          </p:cNvSpPr>
          <p:nvPr>
            <p:ph type="sldImg"/>
          </p:nvPr>
        </p:nvSpPr>
        <p:spPr>
          <a:xfrm>
            <a:off x="381000" y="685800"/>
            <a:ext cx="6096000" cy="3429000"/>
          </a:xfrm>
          <a:ln/>
        </p:spPr>
      </p:sp>
      <p:sp>
        <p:nvSpPr>
          <p:cNvPr id="78852"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4043008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808377B5-D80C-44E1-97E3-5B3FA05E23C4}" type="slidenum">
              <a:rPr lang="en-US" altLang="zh-CN" smtClean="0"/>
              <a:pPr/>
              <a:t>16</a:t>
            </a:fld>
            <a:endParaRPr lang="en-US" altLang="zh-CN"/>
          </a:p>
        </p:txBody>
      </p:sp>
      <p:sp>
        <p:nvSpPr>
          <p:cNvPr id="79875" name="Rectangle 2"/>
          <p:cNvSpPr>
            <a:spLocks noGrp="1" noRot="1" noChangeAspect="1" noChangeArrowheads="1" noTextEdit="1"/>
          </p:cNvSpPr>
          <p:nvPr>
            <p:ph type="sldImg"/>
          </p:nvPr>
        </p:nvSpPr>
        <p:spPr>
          <a:xfrm>
            <a:off x="381000" y="685800"/>
            <a:ext cx="6096000" cy="3429000"/>
          </a:xfrm>
          <a:ln/>
        </p:spPr>
      </p:sp>
      <p:sp>
        <p:nvSpPr>
          <p:cNvPr id="79876" name="Rectangle 3"/>
          <p:cNvSpPr>
            <a:spLocks noGrp="1" noChangeArrowheads="1"/>
          </p:cNvSpPr>
          <p:nvPr>
            <p:ph type="body" idx="1"/>
          </p:nvPr>
        </p:nvSpPr>
        <p:spPr>
          <a:noFill/>
          <a:ln/>
        </p:spPr>
        <p:txBody>
          <a:bodyPr/>
          <a:lstStyle/>
          <a:p>
            <a:pPr marL="211021" indent="-211021"/>
            <a:r>
              <a:rPr lang="en-US" altLang="zh-CN" dirty="0"/>
              <a:t>Volume affect the cost </a:t>
            </a:r>
          </a:p>
          <a:p>
            <a:pPr marL="211021" indent="-211021">
              <a:buFontTx/>
              <a:buAutoNum type="arabicParenR"/>
            </a:pPr>
            <a:r>
              <a:rPr lang="zh-CN" altLang="en-US" dirty="0"/>
              <a:t>缩短了</a:t>
            </a:r>
            <a:r>
              <a:rPr lang="en-US" altLang="zh-CN" dirty="0"/>
              <a:t>learning curve</a:t>
            </a:r>
            <a:r>
              <a:rPr lang="zh-CN" altLang="en-US" dirty="0"/>
              <a:t>下拐的时间</a:t>
            </a:r>
            <a:r>
              <a:rPr lang="en-US" altLang="zh-CN" dirty="0"/>
              <a:t>, </a:t>
            </a:r>
            <a:r>
              <a:rPr lang="zh-CN" altLang="en-US" dirty="0"/>
              <a:t>下降的时间与制造的系统数量部分成正比</a:t>
            </a:r>
            <a:r>
              <a:rPr lang="en-US" altLang="zh-CN" dirty="0"/>
              <a:t>.</a:t>
            </a:r>
          </a:p>
          <a:p>
            <a:pPr marL="211021" indent="-211021">
              <a:buFontTx/>
              <a:buAutoNum type="arabicParenR"/>
            </a:pPr>
            <a:r>
              <a:rPr lang="zh-CN" altLang="en-US" dirty="0"/>
              <a:t>提高了购买和制造效率</a:t>
            </a:r>
            <a:r>
              <a:rPr lang="en-US" altLang="zh-CN" dirty="0"/>
              <a:t>,</a:t>
            </a:r>
            <a:r>
              <a:rPr lang="zh-CN" altLang="en-US" dirty="0"/>
              <a:t>降低成本</a:t>
            </a:r>
          </a:p>
          <a:p>
            <a:pPr marL="211021" indent="-211021">
              <a:buFontTx/>
              <a:buAutoNum type="arabicParenR"/>
            </a:pPr>
            <a:r>
              <a:rPr lang="zh-CN" altLang="en-US" dirty="0"/>
              <a:t>数量会减少开发成本</a:t>
            </a:r>
            <a:r>
              <a:rPr lang="en-US" altLang="zh-CN" dirty="0"/>
              <a:t>,</a:t>
            </a:r>
            <a:r>
              <a:rPr lang="zh-CN" altLang="en-US" dirty="0"/>
              <a:t>因为成本是分摊到各台计算机的</a:t>
            </a:r>
            <a:r>
              <a:rPr lang="en-US" altLang="zh-CN" dirty="0"/>
              <a:t>.</a:t>
            </a:r>
          </a:p>
          <a:p>
            <a:pPr marL="211021" indent="-211021">
              <a:buFontTx/>
              <a:buAutoNum type="arabicParenR"/>
            </a:pPr>
            <a:endParaRPr lang="en-US" altLang="zh-CN" dirty="0"/>
          </a:p>
          <a:p>
            <a:pPr algn="l">
              <a:buFont typeface="+mj-lt"/>
              <a:buAutoNum type="arabicPeriod"/>
            </a:pPr>
            <a:r>
              <a:rPr lang="zh-CN" altLang="en-US" b="1" i="0" dirty="0">
                <a:solidFill>
                  <a:srgbClr val="060607"/>
                </a:solidFill>
                <a:effectLst/>
                <a:highlight>
                  <a:srgbClr val="FFFFFF"/>
                </a:highlight>
                <a:latin typeface="-apple-system"/>
              </a:rPr>
              <a:t>学习曲线（</a:t>
            </a:r>
            <a:r>
              <a:rPr lang="en-US" b="1" i="0" dirty="0">
                <a:solidFill>
                  <a:srgbClr val="060607"/>
                </a:solidFill>
                <a:effectLst/>
                <a:highlight>
                  <a:srgbClr val="FFFFFF"/>
                </a:highlight>
                <a:latin typeface="-apple-system"/>
              </a:rPr>
              <a:t>Learning Curve）</a:t>
            </a:r>
            <a:r>
              <a:rPr lang="en-US" b="0" i="0" dirty="0">
                <a:solidFill>
                  <a:srgbClr val="060607"/>
                </a:solidFill>
                <a:effectLst/>
                <a:highlight>
                  <a:srgbClr val="FFFFFF"/>
                </a:highlight>
                <a:latin typeface="-apple-system"/>
              </a:rPr>
              <a:t>： </a:t>
            </a:r>
            <a:r>
              <a:rPr lang="zh-CN" altLang="en-US" b="0" i="0" dirty="0">
                <a:solidFill>
                  <a:srgbClr val="060607"/>
                </a:solidFill>
                <a:effectLst/>
                <a:highlight>
                  <a:srgbClr val="FFFFFF"/>
                </a:highlight>
                <a:latin typeface="-apple-system"/>
              </a:rPr>
              <a:t>学习曲线是一个用来描述随着生产经验的增加，生产效率提高和单位成本下降的关系图。通常，当生产量翻倍时，单位成本会以一定的百分比下降。这个概念在半导体芯片、印刷电路板或整个系统的生产中尤其重要。</a:t>
            </a:r>
          </a:p>
          <a:p>
            <a:pPr algn="l">
              <a:buFont typeface="+mj-lt"/>
              <a:buAutoNum type="arabicPeriod"/>
            </a:pPr>
            <a:r>
              <a:rPr lang="zh-CN" altLang="en-US" b="1" i="0" dirty="0">
                <a:solidFill>
                  <a:srgbClr val="060607"/>
                </a:solidFill>
                <a:effectLst/>
                <a:highlight>
                  <a:srgbClr val="FFFFFF"/>
                </a:highlight>
                <a:latin typeface="-apple-system"/>
              </a:rPr>
              <a:t>产量（</a:t>
            </a:r>
            <a:r>
              <a:rPr lang="en-US" b="1" i="0" dirty="0">
                <a:solidFill>
                  <a:srgbClr val="060607"/>
                </a:solidFill>
                <a:effectLst/>
                <a:highlight>
                  <a:srgbClr val="FFFFFF"/>
                </a:highlight>
                <a:latin typeface="-apple-system"/>
              </a:rPr>
              <a:t>Yield）</a:t>
            </a:r>
            <a:r>
              <a:rPr lang="en-US" b="0" i="0" dirty="0">
                <a:solidFill>
                  <a:srgbClr val="060607"/>
                </a:solidFill>
                <a:effectLst/>
                <a:highlight>
                  <a:srgbClr val="FFFFFF"/>
                </a:highlight>
                <a:latin typeface="-apple-system"/>
              </a:rPr>
              <a:t>： </a:t>
            </a:r>
            <a:r>
              <a:rPr lang="zh-CN" altLang="en-US" b="0" i="0" dirty="0">
                <a:solidFill>
                  <a:srgbClr val="060607"/>
                </a:solidFill>
                <a:effectLst/>
                <a:highlight>
                  <a:srgbClr val="FFFFFF"/>
                </a:highlight>
                <a:latin typeface="-apple-system"/>
              </a:rPr>
              <a:t>产量指的是在生产过程中成功制造出的合格产品的数量。在半导体制造中，产量特别重要，因为每个晶圆上都会有一定比例的芯片因为制造缺陷而无法使用。提高产量意味着减少浪费，从而降低每个芯片的成本。</a:t>
            </a:r>
          </a:p>
          <a:p>
            <a:pPr algn="l">
              <a:buFont typeface="+mj-lt"/>
              <a:buAutoNum type="arabicPeriod"/>
            </a:pPr>
            <a:r>
              <a:rPr lang="zh-CN" altLang="en-US" b="1" i="0" dirty="0">
                <a:solidFill>
                  <a:srgbClr val="060607"/>
                </a:solidFill>
                <a:effectLst/>
                <a:highlight>
                  <a:srgbClr val="FFFFFF"/>
                </a:highlight>
                <a:latin typeface="-apple-system"/>
              </a:rPr>
              <a:t>产量翻倍成本减半</a:t>
            </a:r>
            <a:r>
              <a:rPr lang="zh-CN" altLang="en-US" b="0" i="0" dirty="0">
                <a:solidFill>
                  <a:srgbClr val="060607"/>
                </a:solidFill>
                <a:effectLst/>
                <a:highlight>
                  <a:srgbClr val="FFFFFF"/>
                </a:highlight>
                <a:latin typeface="-apple-system"/>
              </a:rPr>
              <a:t>： 这个说法是基于学习曲线理论的一个推论，意味着如果生产量增加一倍，那么单位成本会下降到原来的一半。这通常是因为随着生产量的增加，生产效率提高，固定成本分摊到更多的产品上，从而降低了单位成本。</a:t>
            </a:r>
          </a:p>
          <a:p>
            <a:pPr algn="l">
              <a:buFont typeface="+mj-lt"/>
              <a:buAutoNum type="arabicPeriod"/>
            </a:pPr>
            <a:r>
              <a:rPr lang="zh-CN" altLang="en-US" b="1" i="0" dirty="0">
                <a:solidFill>
                  <a:srgbClr val="060607"/>
                </a:solidFill>
                <a:effectLst/>
                <a:highlight>
                  <a:srgbClr val="FFFFFF"/>
                </a:highlight>
                <a:latin typeface="-apple-system"/>
              </a:rPr>
              <a:t>体积（</a:t>
            </a:r>
            <a:r>
              <a:rPr lang="en-US" b="1" i="0" dirty="0">
                <a:solidFill>
                  <a:srgbClr val="060607"/>
                </a:solidFill>
                <a:effectLst/>
                <a:highlight>
                  <a:srgbClr val="FFFFFF"/>
                </a:highlight>
                <a:latin typeface="-apple-system"/>
              </a:rPr>
              <a:t>Volume）</a:t>
            </a:r>
            <a:r>
              <a:rPr lang="en-US" b="0" i="0" dirty="0">
                <a:solidFill>
                  <a:srgbClr val="060607"/>
                </a:solidFill>
                <a:effectLst/>
                <a:highlight>
                  <a:srgbClr val="FFFFFF"/>
                </a:highlight>
                <a:latin typeface="-apple-system"/>
              </a:rPr>
              <a:t>： </a:t>
            </a:r>
            <a:r>
              <a:rPr lang="zh-CN" altLang="en-US" b="0" i="0" dirty="0">
                <a:solidFill>
                  <a:srgbClr val="060607"/>
                </a:solidFill>
                <a:effectLst/>
                <a:highlight>
                  <a:srgbClr val="FFFFFF"/>
                </a:highlight>
                <a:latin typeface="-apple-system"/>
              </a:rPr>
              <a:t>在经济学中，体积通常指的是生产或销售的数量。根据规模经济原理，当生产体积增加时，单位成本通常会下降。这是因为固定成本（如设备投资、研发费用等）可以在更多的产品上分摊。</a:t>
            </a:r>
          </a:p>
          <a:p>
            <a:pPr algn="l">
              <a:buFont typeface="+mj-lt"/>
              <a:buAutoNum type="arabicPeriod"/>
            </a:pPr>
            <a:r>
              <a:rPr lang="zh-CN" altLang="en-US" b="1" i="0" dirty="0">
                <a:solidFill>
                  <a:srgbClr val="060607"/>
                </a:solidFill>
                <a:effectLst/>
                <a:highlight>
                  <a:srgbClr val="FFFFFF"/>
                </a:highlight>
                <a:latin typeface="-apple-system"/>
              </a:rPr>
              <a:t>成本降低约</a:t>
            </a:r>
            <a:r>
              <a:rPr lang="en-US" altLang="zh-CN" b="1" i="0" dirty="0">
                <a:solidFill>
                  <a:srgbClr val="060607"/>
                </a:solidFill>
                <a:effectLst/>
                <a:highlight>
                  <a:srgbClr val="FFFFFF"/>
                </a:highlight>
                <a:latin typeface="-apple-system"/>
              </a:rPr>
              <a:t>10%</a:t>
            </a:r>
            <a:r>
              <a:rPr lang="zh-CN" altLang="en-US" b="0" i="0" dirty="0">
                <a:solidFill>
                  <a:srgbClr val="060607"/>
                </a:solidFill>
                <a:effectLst/>
                <a:highlight>
                  <a:srgbClr val="FFFFFF"/>
                </a:highlight>
                <a:latin typeface="-apple-system"/>
              </a:rPr>
              <a:t>： 这可能是对学习曲线的另一种表述，意味着每当生产量翻倍时，单位成本会下降约</a:t>
            </a:r>
            <a:r>
              <a:rPr lang="en-US" altLang="zh-CN" b="0" i="0" dirty="0">
                <a:solidFill>
                  <a:srgbClr val="060607"/>
                </a:solidFill>
                <a:effectLst/>
                <a:highlight>
                  <a:srgbClr val="FFFFFF"/>
                </a:highlight>
                <a:latin typeface="-apple-system"/>
              </a:rPr>
              <a:t>10%</a:t>
            </a:r>
            <a:r>
              <a:rPr lang="zh-CN" altLang="en-US" b="0" i="0" dirty="0">
                <a:solidFill>
                  <a:srgbClr val="060607"/>
                </a:solidFill>
                <a:effectLst/>
                <a:highlight>
                  <a:srgbClr val="FFFFFF"/>
                </a:highlight>
                <a:latin typeface="-apple-system"/>
              </a:rPr>
              <a:t>。这个百分比是经验法则，实际的数字可能会根据不同的行业和生产过程有所不同。</a:t>
            </a:r>
          </a:p>
          <a:p>
            <a:pPr algn="l">
              <a:buFont typeface="+mj-lt"/>
              <a:buAutoNum type="arabicPeriod"/>
            </a:pPr>
            <a:r>
              <a:rPr lang="zh-CN" altLang="en-US" b="1" i="0" dirty="0">
                <a:solidFill>
                  <a:srgbClr val="060607"/>
                </a:solidFill>
                <a:effectLst/>
                <a:highlight>
                  <a:srgbClr val="FFFFFF"/>
                </a:highlight>
                <a:latin typeface="-apple-system"/>
              </a:rPr>
              <a:t>商品（</a:t>
            </a:r>
            <a:r>
              <a:rPr lang="en-US" b="1" i="0" dirty="0">
                <a:solidFill>
                  <a:srgbClr val="060607"/>
                </a:solidFill>
                <a:effectLst/>
                <a:highlight>
                  <a:srgbClr val="FFFFFF"/>
                </a:highlight>
                <a:latin typeface="-apple-system"/>
              </a:rPr>
              <a:t>Commodities）</a:t>
            </a:r>
            <a:r>
              <a:rPr lang="en-US" b="0" i="0" dirty="0">
                <a:solidFill>
                  <a:srgbClr val="060607"/>
                </a:solidFill>
                <a:effectLst/>
                <a:highlight>
                  <a:srgbClr val="FFFFFF"/>
                </a:highlight>
                <a:latin typeface="-apple-system"/>
              </a:rPr>
              <a:t>： </a:t>
            </a:r>
            <a:r>
              <a:rPr lang="zh-CN" altLang="en-US" b="0" i="0" dirty="0">
                <a:solidFill>
                  <a:srgbClr val="060607"/>
                </a:solidFill>
                <a:effectLst/>
                <a:highlight>
                  <a:srgbClr val="FFFFFF"/>
                </a:highlight>
                <a:latin typeface="-apple-system"/>
              </a:rPr>
              <a:t>商品通常指的是那些供应充足、需求价格弹性小、并且通常在市场上以标准化形式交易的产品。商品市场通常竞争激烈，价格主要由供需关系决定。</a:t>
            </a:r>
          </a:p>
          <a:p>
            <a:pPr algn="l">
              <a:buFont typeface="+mj-lt"/>
              <a:buAutoNum type="arabicPeriod"/>
            </a:pPr>
            <a:r>
              <a:rPr lang="zh-CN" altLang="en-US" b="1" i="0" dirty="0">
                <a:solidFill>
                  <a:srgbClr val="060607"/>
                </a:solidFill>
                <a:effectLst/>
                <a:highlight>
                  <a:srgbClr val="FFFFFF"/>
                </a:highlight>
                <a:latin typeface="-apple-system"/>
              </a:rPr>
              <a:t>供应商竞争（</a:t>
            </a:r>
            <a:r>
              <a:rPr lang="en-US" b="1" i="0" dirty="0">
                <a:solidFill>
                  <a:srgbClr val="060607"/>
                </a:solidFill>
                <a:effectLst/>
                <a:highlight>
                  <a:srgbClr val="FFFFFF"/>
                </a:highlight>
                <a:latin typeface="-apple-system"/>
              </a:rPr>
              <a:t>Vendor competition）</a:t>
            </a:r>
            <a:r>
              <a:rPr lang="en-US" b="0" i="0" dirty="0">
                <a:solidFill>
                  <a:srgbClr val="060607"/>
                </a:solidFill>
                <a:effectLst/>
                <a:highlight>
                  <a:srgbClr val="FFFFFF"/>
                </a:highlight>
                <a:latin typeface="-apple-system"/>
              </a:rPr>
              <a:t>： </a:t>
            </a:r>
            <a:r>
              <a:rPr lang="zh-CN" altLang="en-US" b="0" i="0" dirty="0">
                <a:solidFill>
                  <a:srgbClr val="060607"/>
                </a:solidFill>
                <a:effectLst/>
                <a:highlight>
                  <a:srgbClr val="FFFFFF"/>
                </a:highlight>
                <a:latin typeface="-apple-system"/>
              </a:rPr>
              <a:t>供应商竞争指的是供应商之间为了获得市场份额和客户而进行的竞争。这种竞争可以推动价格下降和产品质量的提升。</a:t>
            </a:r>
          </a:p>
          <a:p>
            <a:pPr algn="l">
              <a:buFont typeface="+mj-lt"/>
              <a:buAutoNum type="arabicPeriod"/>
            </a:pPr>
            <a:r>
              <a:rPr lang="zh-CN" altLang="en-US" b="1" i="0" dirty="0">
                <a:solidFill>
                  <a:srgbClr val="060607"/>
                </a:solidFill>
                <a:effectLst/>
                <a:highlight>
                  <a:srgbClr val="FFFFFF"/>
                </a:highlight>
                <a:latin typeface="-apple-system"/>
              </a:rPr>
              <a:t>供应商竞争（</a:t>
            </a:r>
            <a:r>
              <a:rPr lang="en-US" b="1" i="0" dirty="0">
                <a:solidFill>
                  <a:srgbClr val="060607"/>
                </a:solidFill>
                <a:effectLst/>
                <a:highlight>
                  <a:srgbClr val="FFFFFF"/>
                </a:highlight>
                <a:latin typeface="-apple-system"/>
              </a:rPr>
              <a:t>Supplier competition）</a:t>
            </a:r>
            <a:r>
              <a:rPr lang="en-US" b="0" i="0" dirty="0">
                <a:solidFill>
                  <a:srgbClr val="060607"/>
                </a:solidFill>
                <a:effectLst/>
                <a:highlight>
                  <a:srgbClr val="FFFFFF"/>
                </a:highlight>
                <a:latin typeface="-apple-system"/>
              </a:rPr>
              <a:t>： </a:t>
            </a:r>
            <a:r>
              <a:rPr lang="zh-CN" altLang="en-US" b="0" i="0" dirty="0">
                <a:solidFill>
                  <a:srgbClr val="060607"/>
                </a:solidFill>
                <a:effectLst/>
                <a:highlight>
                  <a:srgbClr val="FFFFFF"/>
                </a:highlight>
                <a:latin typeface="-apple-system"/>
              </a:rPr>
              <a:t>这与供应商竞争类似，指的是供应商之间为了成为买家的首选而进行的竞争。这种竞争可以导致更好的采购条件，包括价格和服务质量。</a:t>
            </a:r>
          </a:p>
          <a:p>
            <a:pPr algn="l">
              <a:buFont typeface="+mj-lt"/>
              <a:buAutoNum type="arabicPeriod"/>
            </a:pPr>
            <a:r>
              <a:rPr lang="zh-CN" altLang="en-US" b="1" i="0" dirty="0">
                <a:solidFill>
                  <a:srgbClr val="060607"/>
                </a:solidFill>
                <a:effectLst/>
                <a:highlight>
                  <a:srgbClr val="FFFFFF"/>
                </a:highlight>
                <a:latin typeface="-apple-system"/>
              </a:rPr>
              <a:t>体积增加，然而利润有限</a:t>
            </a:r>
            <a:r>
              <a:rPr lang="zh-CN" altLang="en-US" b="0" i="0" dirty="0">
                <a:solidFill>
                  <a:srgbClr val="060607"/>
                </a:solidFill>
                <a:effectLst/>
                <a:highlight>
                  <a:srgbClr val="FFFFFF"/>
                </a:highlight>
                <a:latin typeface="-apple-system"/>
              </a:rPr>
              <a:t>： 这可能是指在某些情况下，尽管生产量增加，但由于激烈的市场竞争和商品化，公司可能无法实现高额利润。在这种情况下，公司可能需要通过提高效率和降低成本来维持竞争力。</a:t>
            </a:r>
          </a:p>
          <a:p>
            <a:pPr algn="l"/>
            <a:r>
              <a:rPr lang="zh-CN" altLang="en-US" b="0" i="0" dirty="0">
                <a:solidFill>
                  <a:srgbClr val="060607"/>
                </a:solidFill>
                <a:effectLst/>
                <a:highlight>
                  <a:srgbClr val="FFFFFF"/>
                </a:highlight>
                <a:latin typeface="-apple-system"/>
              </a:rPr>
              <a:t>这些概念在制造业和供应链管理中非常重要，它们帮助企业理解如何通过规模经济和提高效率来降低成本，以及如何在竞争激烈的市场中保持竞争力。</a:t>
            </a:r>
          </a:p>
          <a:p>
            <a:pPr marL="211021" indent="-211021">
              <a:buFontTx/>
              <a:buAutoNum type="arabicParenR"/>
            </a:pPr>
            <a:endParaRPr lang="en-US" altLang="zh-CN" dirty="0"/>
          </a:p>
        </p:txBody>
      </p:sp>
    </p:spTree>
    <p:extLst>
      <p:ext uri="{BB962C8B-B14F-4D97-AF65-F5344CB8AC3E}">
        <p14:creationId xmlns:p14="http://schemas.microsoft.com/office/powerpoint/2010/main" val="3835362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5E7E4F62-D333-40E9-8005-DE90DAE9D709}" type="slidenum">
              <a:rPr lang="en-US" altLang="zh-CN" smtClean="0"/>
              <a:pPr/>
              <a:t>17</a:t>
            </a:fld>
            <a:endParaRPr lang="en-US" altLang="zh-CN"/>
          </a:p>
        </p:txBody>
      </p:sp>
      <p:sp>
        <p:nvSpPr>
          <p:cNvPr id="80899" name="Rectangle 2"/>
          <p:cNvSpPr>
            <a:spLocks noGrp="1" noRot="1" noChangeAspect="1" noChangeArrowheads="1" noTextEdit="1"/>
          </p:cNvSpPr>
          <p:nvPr>
            <p:ph type="sldImg"/>
          </p:nvPr>
        </p:nvSpPr>
        <p:spPr>
          <a:xfrm>
            <a:off x="381000" y="685800"/>
            <a:ext cx="6096000" cy="3429000"/>
          </a:xfrm>
          <a:ln/>
        </p:spPr>
      </p:sp>
      <p:sp>
        <p:nvSpPr>
          <p:cNvPr id="80900"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321740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38990D81-2049-433F-939C-F0B4E90C1E37}" type="slidenum">
              <a:rPr lang="en-US" altLang="zh-CN" smtClean="0"/>
              <a:pPr/>
              <a:t>18</a:t>
            </a:fld>
            <a:endParaRPr lang="en-US" altLang="zh-CN"/>
          </a:p>
        </p:txBody>
      </p:sp>
      <p:sp>
        <p:nvSpPr>
          <p:cNvPr id="81923" name="Rectangle 2"/>
          <p:cNvSpPr>
            <a:spLocks noGrp="1" noRot="1" noChangeAspect="1" noChangeArrowheads="1" noTextEdit="1"/>
          </p:cNvSpPr>
          <p:nvPr>
            <p:ph type="sldImg"/>
          </p:nvPr>
        </p:nvSpPr>
        <p:spPr>
          <a:xfrm>
            <a:off x="381000" y="685800"/>
            <a:ext cx="6096000" cy="3429000"/>
          </a:xfrm>
          <a:ln/>
        </p:spPr>
      </p:sp>
      <p:sp>
        <p:nvSpPr>
          <p:cNvPr id="81924"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41693262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BF13F1B3-5349-4428-99D2-C75A703DDA82}" type="slidenum">
              <a:rPr lang="en-US" altLang="zh-CN" smtClean="0"/>
              <a:pPr/>
              <a:t>19</a:t>
            </a:fld>
            <a:endParaRPr lang="en-US" altLang="zh-CN"/>
          </a:p>
        </p:txBody>
      </p:sp>
      <p:sp>
        <p:nvSpPr>
          <p:cNvPr id="82947" name="Rectangle 2"/>
          <p:cNvSpPr>
            <a:spLocks noGrp="1" noRot="1" noChangeAspect="1" noChangeArrowheads="1" noTextEdit="1"/>
          </p:cNvSpPr>
          <p:nvPr>
            <p:ph type="sldImg"/>
          </p:nvPr>
        </p:nvSpPr>
        <p:spPr>
          <a:xfrm>
            <a:off x="381000" y="685800"/>
            <a:ext cx="6096000" cy="3429000"/>
          </a:xfrm>
          <a:ln/>
        </p:spPr>
      </p:sp>
      <p:sp>
        <p:nvSpPr>
          <p:cNvPr id="82948"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2178141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8AFA4CBB-8254-48DB-945C-F6EAFEF53617}" type="slidenum">
              <a:rPr lang="en-US" altLang="zh-CN" smtClean="0"/>
              <a:pPr/>
              <a:t>21</a:t>
            </a:fld>
            <a:endParaRPr lang="en-US" altLang="zh-CN"/>
          </a:p>
        </p:txBody>
      </p:sp>
      <p:sp>
        <p:nvSpPr>
          <p:cNvPr id="83971" name="Rectangle 2"/>
          <p:cNvSpPr>
            <a:spLocks noGrp="1" noRot="1" noChangeAspect="1" noChangeArrowheads="1" noTextEdit="1"/>
          </p:cNvSpPr>
          <p:nvPr>
            <p:ph type="sldImg"/>
          </p:nvPr>
        </p:nvSpPr>
        <p:spPr>
          <a:xfrm>
            <a:off x="381000" y="685800"/>
            <a:ext cx="6096000" cy="3429000"/>
          </a:xfrm>
          <a:ln/>
        </p:spPr>
      </p:sp>
      <p:sp>
        <p:nvSpPr>
          <p:cNvPr id="83972" name="Rectangle 3"/>
          <p:cNvSpPr>
            <a:spLocks noGrp="1" noChangeArrowheads="1"/>
          </p:cNvSpPr>
          <p:nvPr>
            <p:ph type="body" idx="1"/>
          </p:nvPr>
        </p:nvSpPr>
        <p:spPr>
          <a:noFill/>
          <a:ln/>
        </p:spPr>
        <p:txBody>
          <a:bodyPr/>
          <a:lstStyle/>
          <a:p>
            <a:pPr eaLnBrk="1" hangingPunct="1"/>
            <a:endParaRPr lang="zh-CN" altLang="zh-CN"/>
          </a:p>
        </p:txBody>
      </p:sp>
    </p:spTree>
    <p:extLst>
      <p:ext uri="{BB962C8B-B14F-4D97-AF65-F5344CB8AC3E}">
        <p14:creationId xmlns:p14="http://schemas.microsoft.com/office/powerpoint/2010/main" val="9916293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6.jpe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C789100-9E48-4B53-B7BB-0674BCB8EF41}" type="datetimeFigureOut">
              <a:rPr lang="zh-CN" altLang="en-US" smtClean="0"/>
              <a:pPr/>
              <a:t>2024/9/13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6D0F3C2-81C4-4D75-82BA-5890EE25D58F}" type="slidenum">
              <a:rPr lang="zh-CN" altLang="en-US" smtClean="0"/>
              <a:t>‹#›</a:t>
            </a:fld>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50" y="-1"/>
            <a:ext cx="12171449" cy="6869599"/>
          </a:xfrm>
          <a:prstGeom prst="rect">
            <a:avLst/>
          </a:prstGeom>
        </p:spPr>
      </p:pic>
    </p:spTree>
    <p:extLst>
      <p:ext uri="{BB962C8B-B14F-4D97-AF65-F5344CB8AC3E}">
        <p14:creationId xmlns:p14="http://schemas.microsoft.com/office/powerpoint/2010/main" val="41143043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图片与标题">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C789100-9E48-4B53-B7BB-0674BCB8EF41}" type="datetimeFigureOut">
              <a:rPr lang="zh-CN" altLang="en-US" smtClean="0"/>
              <a:pPr/>
              <a:t>2024/9/13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EC6C486-F984-434B-9AF0-0C185C6F05DC}" type="slidenum">
              <a:rPr lang="zh-CN" altLang="en-US" smtClean="0"/>
              <a:pPr/>
              <a:t>‹#›</a:t>
            </a:fld>
            <a:endParaRPr lang="zh-CN" altLang="en-US"/>
          </a:p>
        </p:txBody>
      </p:sp>
      <p:sp>
        <p:nvSpPr>
          <p:cNvPr id="8" name="标题 1"/>
          <p:cNvSpPr>
            <a:spLocks noGrp="1"/>
          </p:cNvSpPr>
          <p:nvPr>
            <p:ph type="title"/>
          </p:nvPr>
        </p:nvSpPr>
        <p:spPr>
          <a:xfrm>
            <a:off x="1528001" y="0"/>
            <a:ext cx="10515600" cy="918148"/>
          </a:xfrm>
        </p:spPr>
        <p:txBody>
          <a:bodyPr/>
          <a:lstStyle/>
          <a:p>
            <a:r>
              <a:rPr lang="zh-CN" altLang="en-US"/>
              <a:t>单击此处编辑母版标题样式</a:t>
            </a:r>
          </a:p>
        </p:txBody>
      </p:sp>
    </p:spTree>
    <p:extLst>
      <p:ext uri="{BB962C8B-B14F-4D97-AF65-F5344CB8AC3E}">
        <p14:creationId xmlns:p14="http://schemas.microsoft.com/office/powerpoint/2010/main" val="2757876135"/>
      </p:ext>
    </p:extLst>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1676400" y="16157"/>
            <a:ext cx="10515600" cy="918148"/>
          </a:xfrm>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C789100-9E48-4B53-B7BB-0674BCB8EF41}" type="datetimeFigureOut">
              <a:rPr lang="zh-CN" altLang="en-US" smtClean="0"/>
              <a:pPr/>
              <a:t>2024/9/13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EC6C486-F984-434B-9AF0-0C185C6F05DC}" type="slidenum">
              <a:rPr lang="zh-CN" altLang="en-US" smtClean="0"/>
              <a:pPr/>
              <a:t>‹#›</a:t>
            </a:fld>
            <a:endParaRPr lang="zh-CN" altLang="en-US"/>
          </a:p>
        </p:txBody>
      </p:sp>
    </p:spTree>
    <p:extLst>
      <p:ext uri="{BB962C8B-B14F-4D97-AF65-F5344CB8AC3E}">
        <p14:creationId xmlns:p14="http://schemas.microsoft.com/office/powerpoint/2010/main" val="2105889449"/>
      </p:ext>
    </p:extLst>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C789100-9E48-4B53-B7BB-0674BCB8EF41}" type="datetimeFigureOut">
              <a:rPr lang="zh-CN" altLang="en-US" smtClean="0"/>
              <a:pPr/>
              <a:t>2024/9/13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20839071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7" descr="雅典神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5651" y="1341439"/>
            <a:ext cx="4631267" cy="388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167284" y="6248400"/>
            <a:ext cx="1775883"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38833" y="6283325"/>
            <a:ext cx="1924051"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890" name="Rectangle 2"/>
          <p:cNvSpPr>
            <a:spLocks noGrp="1" noRot="1" noChangeArrowheads="1"/>
          </p:cNvSpPr>
          <p:nvPr>
            <p:ph type="ctrTitle"/>
          </p:nvPr>
        </p:nvSpPr>
        <p:spPr>
          <a:xfrm>
            <a:off x="1198034" y="1324815"/>
            <a:ext cx="4897967" cy="2016125"/>
          </a:xfrm>
          <a:noFill/>
        </p:spPr>
        <p:txBody>
          <a:bodyPr/>
          <a:lstStyle>
            <a:lvl1pPr>
              <a:defRPr>
                <a:latin typeface="Comic Sans MS" pitchFamily="66" charset="0"/>
              </a:defRPr>
            </a:lvl1pPr>
          </a:lstStyle>
          <a:p>
            <a:r>
              <a:rPr lang="zh-CN" altLang="en-US"/>
              <a:t>单击此处编辑母版标题样式</a:t>
            </a:r>
            <a:endParaRPr lang="en-US" altLang="zh-CN"/>
          </a:p>
        </p:txBody>
      </p:sp>
      <p:sp>
        <p:nvSpPr>
          <p:cNvPr id="165894" name="Rectangle 6"/>
          <p:cNvSpPr>
            <a:spLocks noGrp="1" noRot="1" noChangeArrowheads="1"/>
          </p:cNvSpPr>
          <p:nvPr>
            <p:ph type="subTitle" idx="1"/>
          </p:nvPr>
        </p:nvSpPr>
        <p:spPr>
          <a:xfrm>
            <a:off x="996950" y="3943350"/>
            <a:ext cx="6337300" cy="2089150"/>
          </a:xfrm>
          <a:prstGeom prst="rect">
            <a:avLst/>
          </a:prstGeom>
        </p:spPr>
        <p:txBody>
          <a:bodyPr/>
          <a:lstStyle>
            <a:lvl1pPr marL="0" indent="0">
              <a:defRPr sz="2600">
                <a:solidFill>
                  <a:srgbClr val="0000FF"/>
                </a:solidFill>
                <a:latin typeface="Times New Roman" pitchFamily="18" charset="0"/>
                <a:ea typeface="楷体_GB2312" pitchFamily="49" charset="-122"/>
              </a:defRPr>
            </a:lvl1pPr>
          </a:lstStyle>
          <a:p>
            <a:r>
              <a:rPr lang="zh-CN" altLang="en-US"/>
              <a:t>单击此处编辑母版副标题样式</a:t>
            </a:r>
            <a:endParaRPr lang="en-US" altLang="zh-CN" dirty="0"/>
          </a:p>
        </p:txBody>
      </p:sp>
    </p:spTree>
    <p:extLst>
      <p:ext uri="{BB962C8B-B14F-4D97-AF65-F5344CB8AC3E}">
        <p14:creationId xmlns:p14="http://schemas.microsoft.com/office/powerpoint/2010/main" val="2494620409"/>
      </p:ext>
    </p:extLst>
  </p:cSld>
  <p:clrMapOvr>
    <a:masterClrMapping/>
  </p:clrMapOvr>
  <p:transition spd="slow">
    <p:pull dir="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167284" y="6248400"/>
            <a:ext cx="1775883"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7"/>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38833" y="6283325"/>
            <a:ext cx="1924051"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334434" y="1125539"/>
            <a:ext cx="11523133" cy="4795837"/>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4285297938"/>
      </p:ext>
    </p:extLst>
  </p:cSld>
  <p:clrMapOvr>
    <a:masterClrMapping/>
  </p:clrMapOvr>
  <p:transition spd="slow">
    <p:pull dir="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页脚占位符 4"/>
          <p:cNvSpPr>
            <a:spLocks noGrp="1"/>
          </p:cNvSpPr>
          <p:nvPr>
            <p:ph type="ftr" sz="quarter" idx="10"/>
          </p:nvPr>
        </p:nvSpPr>
        <p:spPr>
          <a:xfrm>
            <a:off x="4161367" y="6245225"/>
            <a:ext cx="3860800" cy="476250"/>
          </a:xfrm>
          <a:prstGeom prst="rect">
            <a:avLst/>
          </a:prstGeom>
        </p:spPr>
        <p:txBody>
          <a:bodyPr/>
          <a:lstStyle>
            <a:lvl1pPr>
              <a:defRPr/>
            </a:lvl1pPr>
          </a:lstStyle>
          <a:p>
            <a:endParaRPr lang="zh-CN" altLang="en-US"/>
          </a:p>
        </p:txBody>
      </p:sp>
      <p:sp>
        <p:nvSpPr>
          <p:cNvPr id="5" name="灯片编号占位符 5"/>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1758420163"/>
      </p:ext>
    </p:extLst>
  </p:cSld>
  <p:clrMapOvr>
    <a:masterClrMapping/>
  </p:clrMapOvr>
  <p:transition spd="slow">
    <p:pull dir="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34434" y="1125539"/>
            <a:ext cx="5659967" cy="479583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1" y="1125539"/>
            <a:ext cx="5659967" cy="4795837"/>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5"/>
          <p:cNvSpPr>
            <a:spLocks noGrp="1"/>
          </p:cNvSpPr>
          <p:nvPr>
            <p:ph type="ftr" sz="quarter" idx="10"/>
          </p:nvPr>
        </p:nvSpPr>
        <p:spPr>
          <a:xfrm>
            <a:off x="4161367" y="6245225"/>
            <a:ext cx="3860800" cy="476250"/>
          </a:xfrm>
          <a:prstGeom prst="rect">
            <a:avLst/>
          </a:prstGeom>
        </p:spPr>
        <p:txBody>
          <a:bodyPr/>
          <a:lstStyle>
            <a:lvl1pPr>
              <a:defRPr/>
            </a:lvl1pPr>
          </a:lstStyle>
          <a:p>
            <a:endParaRPr lang="zh-CN" altLang="en-US"/>
          </a:p>
        </p:txBody>
      </p:sp>
      <p:sp>
        <p:nvSpPr>
          <p:cNvPr id="6" name="灯片编号占位符 6"/>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2737405236"/>
      </p:ext>
    </p:extLst>
  </p:cSld>
  <p:clrMapOvr>
    <a:masterClrMapping/>
  </p:clrMapOvr>
  <p:transition spd="slow">
    <p:pull dir="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页脚占位符 7"/>
          <p:cNvSpPr>
            <a:spLocks noGrp="1"/>
          </p:cNvSpPr>
          <p:nvPr>
            <p:ph type="ftr" sz="quarter" idx="10"/>
          </p:nvPr>
        </p:nvSpPr>
        <p:spPr>
          <a:xfrm>
            <a:off x="4161367" y="6245225"/>
            <a:ext cx="3860800" cy="476250"/>
          </a:xfrm>
          <a:prstGeom prst="rect">
            <a:avLst/>
          </a:prstGeom>
        </p:spPr>
        <p:txBody>
          <a:bodyPr/>
          <a:lstStyle>
            <a:lvl1pPr>
              <a:defRPr/>
            </a:lvl1pPr>
          </a:lstStyle>
          <a:p>
            <a:endParaRPr lang="zh-CN" altLang="en-US"/>
          </a:p>
        </p:txBody>
      </p:sp>
      <p:sp>
        <p:nvSpPr>
          <p:cNvPr id="8" name="灯片编号占位符 8"/>
          <p:cNvSpPr>
            <a:spLocks noGrp="1"/>
          </p:cNvSpPr>
          <p:nvPr>
            <p:ph type="sldNum" sz="quarter" idx="11"/>
          </p:nvPr>
        </p:nvSpPr>
        <p:spPr>
          <a:xfrm>
            <a:off x="5327651" y="6453188"/>
            <a:ext cx="2540000" cy="404812"/>
          </a:xfrm>
          <a:prstGeom prst="rect">
            <a:avLst/>
          </a:prstGeom>
        </p:spPr>
        <p:txBody>
          <a:bodyPr/>
          <a:lstStyle>
            <a:lvl1pPr>
              <a:defRPr/>
            </a:lvl1pPr>
          </a:lstStyle>
          <a:p>
            <a:fld id="{1EC6C486-F984-434B-9AF0-0C185C6F05DC}" type="slidenum">
              <a:rPr lang="zh-CN" altLang="en-US" smtClean="0"/>
              <a:pPr/>
              <a:t>‹#›</a:t>
            </a:fld>
            <a:endParaRPr lang="zh-CN" altLang="en-US"/>
          </a:p>
        </p:txBody>
      </p:sp>
    </p:spTree>
    <p:extLst>
      <p:ext uri="{BB962C8B-B14F-4D97-AF65-F5344CB8AC3E}">
        <p14:creationId xmlns:p14="http://schemas.microsoft.com/office/powerpoint/2010/main" val="588971636"/>
      </p:ext>
    </p:extLst>
  </p:cSld>
  <p:clrMapOvr>
    <a:masterClrMapping/>
  </p:clrMapOvr>
  <p:transition spd="slow">
    <p:pull dir="ru"/>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841836142"/>
      </p:ext>
    </p:extLst>
  </p:cSld>
  <p:clrMapOvr>
    <a:masterClrMapping/>
  </p:clrMapOvr>
  <p:transition spd="slow">
    <p:pull dir="ru"/>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2"/>
          <p:cNvSpPr>
            <a:spLocks noGrp="1"/>
          </p:cNvSpPr>
          <p:nvPr>
            <p:ph type="ftr" sz="quarter" idx="10"/>
          </p:nvPr>
        </p:nvSpPr>
        <p:spPr>
          <a:xfrm>
            <a:off x="4161367" y="6245225"/>
            <a:ext cx="3860800" cy="476250"/>
          </a:xfrm>
          <a:prstGeom prst="rect">
            <a:avLst/>
          </a:prstGeom>
        </p:spPr>
        <p:txBody>
          <a:bodyPr/>
          <a:lstStyle>
            <a:lvl1pPr>
              <a:defRPr/>
            </a:lvl1pPr>
          </a:lstStyle>
          <a:p>
            <a:endParaRPr lang="zh-CN" altLang="en-US"/>
          </a:p>
        </p:txBody>
      </p:sp>
      <p:sp>
        <p:nvSpPr>
          <p:cNvPr id="3" name="灯片编号占位符 3"/>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3645946663"/>
      </p:ext>
    </p:extLst>
  </p:cSld>
  <p:clrMapOvr>
    <a:masterClrMapping/>
  </p:clrMapOvr>
  <p:transition spd="slow">
    <p:pull dir="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C789100-9E48-4B53-B7BB-0674BCB8EF41}" type="datetimeFigureOut">
              <a:rPr lang="zh-CN" altLang="en-US" smtClean="0"/>
              <a:pPr/>
              <a:t>2024/9/13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5AE774-6095-44AF-A5F0-8C419E083BCC}" type="slidenum">
              <a:rPr lang="zh-CN" altLang="en-US" smtClean="0"/>
              <a:t>‹#›</a:t>
            </a:fld>
            <a:endParaRPr lang="zh-CN" altLang="en-US"/>
          </a:p>
        </p:txBody>
      </p:sp>
      <p:sp>
        <p:nvSpPr>
          <p:cNvPr id="7" name="标题 1"/>
          <p:cNvSpPr txBox="1">
            <a:spLocks/>
          </p:cNvSpPr>
          <p:nvPr/>
        </p:nvSpPr>
        <p:spPr>
          <a:xfrm>
            <a:off x="1129416" y="16803"/>
            <a:ext cx="10515600" cy="918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FFFFFF"/>
                </a:solidFill>
                <a:latin typeface="黑体" panose="02010609060101010101" pitchFamily="49" charset="-122"/>
                <a:ea typeface="黑体" panose="02010609060101010101" pitchFamily="49" charset="-122"/>
                <a:cs typeface="+mj-cs"/>
              </a:defRPr>
            </a:lvl1pPr>
          </a:lstStyle>
          <a:p>
            <a:r>
              <a:rPr lang="zh-CN" altLang="en-US" dirty="0"/>
              <a:t>  单击此处编辑母版标题样式</a:t>
            </a:r>
          </a:p>
        </p:txBody>
      </p:sp>
    </p:spTree>
    <p:extLst>
      <p:ext uri="{BB962C8B-B14F-4D97-AF65-F5344CB8AC3E}">
        <p14:creationId xmlns:p14="http://schemas.microsoft.com/office/powerpoint/2010/main" val="2817004505"/>
      </p:ext>
    </p:extLst>
  </p:cSld>
  <p:clrMapOvr>
    <a:masterClrMapping/>
  </p:clrMapOvr>
  <p:transition>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页脚占位符 5"/>
          <p:cNvSpPr>
            <a:spLocks noGrp="1"/>
          </p:cNvSpPr>
          <p:nvPr>
            <p:ph type="ftr" sz="quarter" idx="10"/>
          </p:nvPr>
        </p:nvSpPr>
        <p:spPr>
          <a:xfrm>
            <a:off x="4161367" y="6245225"/>
            <a:ext cx="3860800" cy="476250"/>
          </a:xfrm>
          <a:prstGeom prst="rect">
            <a:avLst/>
          </a:prstGeom>
        </p:spPr>
        <p:txBody>
          <a:bodyPr/>
          <a:lstStyle>
            <a:lvl1pPr>
              <a:defRPr/>
            </a:lvl1pPr>
          </a:lstStyle>
          <a:p>
            <a:endParaRPr lang="zh-CN" altLang="en-US"/>
          </a:p>
        </p:txBody>
      </p:sp>
      <p:sp>
        <p:nvSpPr>
          <p:cNvPr id="6" name="灯片编号占位符 6"/>
          <p:cNvSpPr>
            <a:spLocks noGrp="1"/>
          </p:cNvSpPr>
          <p:nvPr>
            <p:ph type="sldNum" sz="quarter" idx="11"/>
          </p:nvPr>
        </p:nvSpPr>
        <p:spPr>
          <a:xfrm>
            <a:off x="5327651" y="6453188"/>
            <a:ext cx="2540000" cy="404812"/>
          </a:xfrm>
          <a:prstGeom prst="rect">
            <a:avLst/>
          </a:prstGeom>
        </p:spPr>
        <p:txBody>
          <a:bodyPr/>
          <a:lstStyle>
            <a:lvl1pPr>
              <a:defRPr/>
            </a:lvl1pPr>
          </a:lstStyle>
          <a:p>
            <a:fld id="{1EC6C486-F984-434B-9AF0-0C185C6F05DC}" type="slidenum">
              <a:rPr lang="zh-CN" altLang="en-US" smtClean="0"/>
              <a:pPr/>
              <a:t>‹#›</a:t>
            </a:fld>
            <a:endParaRPr lang="zh-CN" altLang="en-US"/>
          </a:p>
        </p:txBody>
      </p:sp>
    </p:spTree>
    <p:extLst>
      <p:ext uri="{BB962C8B-B14F-4D97-AF65-F5344CB8AC3E}">
        <p14:creationId xmlns:p14="http://schemas.microsoft.com/office/powerpoint/2010/main" val="1496498286"/>
      </p:ext>
    </p:extLst>
  </p:cSld>
  <p:clrMapOvr>
    <a:masterClrMapping/>
  </p:clrMapOvr>
  <p:transition spd="slow">
    <p:pull dir="ru"/>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页脚占位符 5"/>
          <p:cNvSpPr>
            <a:spLocks noGrp="1"/>
          </p:cNvSpPr>
          <p:nvPr>
            <p:ph type="ftr" sz="quarter" idx="10"/>
          </p:nvPr>
        </p:nvSpPr>
        <p:spPr>
          <a:xfrm>
            <a:off x="4161367" y="6245225"/>
            <a:ext cx="3860800" cy="476250"/>
          </a:xfrm>
          <a:prstGeom prst="rect">
            <a:avLst/>
          </a:prstGeom>
        </p:spPr>
        <p:txBody>
          <a:bodyPr/>
          <a:lstStyle>
            <a:lvl1pPr>
              <a:defRPr/>
            </a:lvl1pPr>
          </a:lstStyle>
          <a:p>
            <a:endParaRPr lang="zh-CN" altLang="en-US"/>
          </a:p>
        </p:txBody>
      </p:sp>
      <p:sp>
        <p:nvSpPr>
          <p:cNvPr id="6" name="灯片编号占位符 6"/>
          <p:cNvSpPr>
            <a:spLocks noGrp="1"/>
          </p:cNvSpPr>
          <p:nvPr>
            <p:ph type="sldNum" sz="quarter" idx="11"/>
          </p:nvPr>
        </p:nvSpPr>
        <p:spPr>
          <a:xfrm>
            <a:off x="5327651" y="6453188"/>
            <a:ext cx="2540000" cy="404812"/>
          </a:xfrm>
          <a:prstGeom prst="rect">
            <a:avLst/>
          </a:prstGeom>
        </p:spPr>
        <p:txBody>
          <a:bodyPr/>
          <a:lstStyle>
            <a:lvl1pPr>
              <a:defRPr/>
            </a:lvl1pPr>
          </a:lstStyle>
          <a:p>
            <a:fld id="{1EC6C486-F984-434B-9AF0-0C185C6F05DC}" type="slidenum">
              <a:rPr lang="zh-CN" altLang="en-US" smtClean="0"/>
              <a:pPr/>
              <a:t>‹#›</a:t>
            </a:fld>
            <a:endParaRPr lang="zh-CN" altLang="en-US"/>
          </a:p>
        </p:txBody>
      </p:sp>
    </p:spTree>
    <p:extLst>
      <p:ext uri="{BB962C8B-B14F-4D97-AF65-F5344CB8AC3E}">
        <p14:creationId xmlns:p14="http://schemas.microsoft.com/office/powerpoint/2010/main" val="920865595"/>
      </p:ext>
    </p:extLst>
  </p:cSld>
  <p:clrMapOvr>
    <a:masterClrMapping/>
  </p:clrMapOvr>
  <p:transition spd="slow">
    <p:pull dir="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334434" y="1125539"/>
            <a:ext cx="11523133" cy="4795837"/>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4"/>
          <p:cNvSpPr>
            <a:spLocks noGrp="1"/>
          </p:cNvSpPr>
          <p:nvPr>
            <p:ph type="ftr" sz="quarter" idx="10"/>
          </p:nvPr>
        </p:nvSpPr>
        <p:spPr>
          <a:xfrm>
            <a:off x="4161367" y="6245225"/>
            <a:ext cx="3860800" cy="476250"/>
          </a:xfrm>
          <a:prstGeom prst="rect">
            <a:avLst/>
          </a:prstGeom>
        </p:spPr>
        <p:txBody>
          <a:bodyPr/>
          <a:lstStyle>
            <a:lvl1pPr>
              <a:defRPr/>
            </a:lvl1pPr>
          </a:lstStyle>
          <a:p>
            <a:endParaRPr lang="zh-CN" altLang="en-US"/>
          </a:p>
        </p:txBody>
      </p:sp>
      <p:sp>
        <p:nvSpPr>
          <p:cNvPr id="5" name="灯片编号占位符 5"/>
          <p:cNvSpPr>
            <a:spLocks noGrp="1"/>
          </p:cNvSpPr>
          <p:nvPr>
            <p:ph type="sldNum" sz="quarter" idx="11"/>
          </p:nvPr>
        </p:nvSpPr>
        <p:spPr>
          <a:xfrm>
            <a:off x="5327651" y="6453188"/>
            <a:ext cx="2540000" cy="404812"/>
          </a:xfrm>
          <a:prstGeom prst="rect">
            <a:avLst/>
          </a:prstGeom>
        </p:spPr>
        <p:txBody>
          <a:bodyPr/>
          <a:lstStyle>
            <a:lvl1pPr>
              <a:defRPr/>
            </a:lvl1pPr>
          </a:lstStyle>
          <a:p>
            <a:fld id="{1EC6C486-F984-434B-9AF0-0C185C6F05DC}" type="slidenum">
              <a:rPr lang="zh-CN" altLang="en-US" smtClean="0"/>
              <a:pPr/>
              <a:t>‹#›</a:t>
            </a:fld>
            <a:endParaRPr lang="zh-CN" altLang="en-US"/>
          </a:p>
        </p:txBody>
      </p:sp>
    </p:spTree>
    <p:extLst>
      <p:ext uri="{BB962C8B-B14F-4D97-AF65-F5344CB8AC3E}">
        <p14:creationId xmlns:p14="http://schemas.microsoft.com/office/powerpoint/2010/main" val="763359256"/>
      </p:ext>
    </p:extLst>
  </p:cSld>
  <p:clrMapOvr>
    <a:masterClrMapping/>
  </p:clrMapOvr>
  <p:transition spd="slow">
    <p:pull dir="ru"/>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76785" y="1"/>
            <a:ext cx="2880783" cy="59213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34434" y="1"/>
            <a:ext cx="8439151" cy="592137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4"/>
          <p:cNvSpPr>
            <a:spLocks noGrp="1"/>
          </p:cNvSpPr>
          <p:nvPr>
            <p:ph type="ftr" sz="quarter" idx="10"/>
          </p:nvPr>
        </p:nvSpPr>
        <p:spPr>
          <a:xfrm>
            <a:off x="4161367" y="6245225"/>
            <a:ext cx="3860800" cy="476250"/>
          </a:xfrm>
          <a:prstGeom prst="rect">
            <a:avLst/>
          </a:prstGeom>
        </p:spPr>
        <p:txBody>
          <a:bodyPr/>
          <a:lstStyle>
            <a:lvl1pPr>
              <a:defRPr/>
            </a:lvl1pPr>
          </a:lstStyle>
          <a:p>
            <a:endParaRPr lang="zh-CN" altLang="en-US"/>
          </a:p>
        </p:txBody>
      </p:sp>
      <p:sp>
        <p:nvSpPr>
          <p:cNvPr id="5" name="灯片编号占位符 5"/>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1873504171"/>
      </p:ext>
    </p:extLst>
  </p:cSld>
  <p:clrMapOvr>
    <a:masterClrMapping/>
  </p:clrMapOvr>
  <p:transition spd="slow">
    <p:pull dir="ru"/>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1775884" y="1"/>
            <a:ext cx="10081683" cy="981075"/>
          </a:xfrm>
        </p:spPr>
        <p:txBody>
          <a:bodyPr/>
          <a:lstStyle/>
          <a:p>
            <a:r>
              <a:rPr lang="zh-CN" altLang="en-US"/>
              <a:t>单击此处编辑母版标题样式</a:t>
            </a:r>
          </a:p>
        </p:txBody>
      </p:sp>
      <p:sp>
        <p:nvSpPr>
          <p:cNvPr id="3" name="文本占位符 2"/>
          <p:cNvSpPr>
            <a:spLocks noGrp="1"/>
          </p:cNvSpPr>
          <p:nvPr>
            <p:ph type="body" sz="half" idx="1"/>
          </p:nvPr>
        </p:nvSpPr>
        <p:spPr>
          <a:xfrm>
            <a:off x="334434" y="1125538"/>
            <a:ext cx="11523133" cy="498316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892601039"/>
      </p:ext>
    </p:extLst>
  </p:cSld>
  <p:clrMapOvr>
    <a:masterClrMapping/>
  </p:clrMapOvr>
  <p:transition spd="slow">
    <p:pull dir="ru"/>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775884" y="1"/>
            <a:ext cx="10081683" cy="981075"/>
          </a:xfrm>
        </p:spPr>
        <p:txBody>
          <a:bodyPr/>
          <a:lstStyle/>
          <a:p>
            <a:r>
              <a:rPr lang="zh-CN" altLang="en-US"/>
              <a:t>单击此处编辑母版标题样式</a:t>
            </a:r>
          </a:p>
        </p:txBody>
      </p:sp>
      <p:sp>
        <p:nvSpPr>
          <p:cNvPr id="3" name="文本占位符 2"/>
          <p:cNvSpPr>
            <a:spLocks noGrp="1"/>
          </p:cNvSpPr>
          <p:nvPr>
            <p:ph type="body" sz="half" idx="1"/>
          </p:nvPr>
        </p:nvSpPr>
        <p:spPr>
          <a:xfrm>
            <a:off x="334434" y="1125539"/>
            <a:ext cx="5659967" cy="4795837"/>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1" y="1125539"/>
            <a:ext cx="5659967" cy="4795837"/>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5"/>
          <p:cNvSpPr>
            <a:spLocks noGrp="1"/>
          </p:cNvSpPr>
          <p:nvPr>
            <p:ph type="ftr" sz="quarter" idx="10"/>
          </p:nvPr>
        </p:nvSpPr>
        <p:spPr>
          <a:xfrm>
            <a:off x="4161367" y="6245225"/>
            <a:ext cx="3860800" cy="476250"/>
          </a:xfrm>
          <a:prstGeom prst="rect">
            <a:avLst/>
          </a:prstGeom>
        </p:spPr>
        <p:txBody>
          <a:bodyPr/>
          <a:lstStyle>
            <a:lvl1pPr>
              <a:defRPr/>
            </a:lvl1pPr>
          </a:lstStyle>
          <a:p>
            <a:endParaRPr lang="zh-CN" altLang="en-US"/>
          </a:p>
        </p:txBody>
      </p:sp>
      <p:sp>
        <p:nvSpPr>
          <p:cNvPr id="6" name="灯片编号占位符 6"/>
          <p:cNvSpPr>
            <a:spLocks noGrp="1"/>
          </p:cNvSpPr>
          <p:nvPr>
            <p:ph type="sldNum" sz="quarter" idx="11"/>
          </p:nvPr>
        </p:nvSpPr>
        <p:spPr>
          <a:xfrm>
            <a:off x="5327651" y="6453188"/>
            <a:ext cx="2540000" cy="404812"/>
          </a:xfrm>
          <a:prstGeom prst="rect">
            <a:avLst/>
          </a:prstGeom>
        </p:spPr>
        <p:txBody>
          <a:bodyPr/>
          <a:lstStyle>
            <a:lvl1pPr>
              <a:defRPr/>
            </a:lvl1p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3997827110"/>
      </p:ext>
    </p:extLst>
  </p:cSld>
  <p:clrMapOvr>
    <a:masterClrMapping/>
  </p:clrMapOvr>
  <p:transition spd="slow">
    <p:pull dir="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4" name="Rectangle 5"/>
          <p:cNvSpPr txBox="1">
            <a:spLocks noChangeArrowheads="1"/>
          </p:cNvSpPr>
          <p:nvPr/>
        </p:nvSpPr>
        <p:spPr bwMode="auto">
          <a:xfrm>
            <a:off x="2190752" y="6400800"/>
            <a:ext cx="4667249" cy="457200"/>
          </a:xfrm>
          <a:prstGeom prst="rect">
            <a:avLst/>
          </a:prstGeom>
          <a:noFill/>
          <a:ln w="9525">
            <a:noFill/>
            <a:miter lim="800000"/>
            <a:headEnd/>
            <a:tailEnd/>
          </a:ln>
          <a:effectLst/>
        </p:spPr>
        <p:txBody>
          <a:bodyPr anchor="b"/>
          <a:lstStyle>
            <a:lvl1pPr algn="l">
              <a:defRPr sz="1400" dirty="0" err="1" smtClean="0"/>
            </a:lvl1pPr>
          </a:lstStyle>
          <a:p>
            <a:pPr fontAlgn="base">
              <a:spcBef>
                <a:spcPct val="0"/>
              </a:spcBef>
              <a:spcAft>
                <a:spcPct val="0"/>
              </a:spcAft>
              <a:defRPr/>
            </a:pPr>
            <a:r>
              <a:rPr lang="en-US" altLang="zh-CN" sz="1400">
                <a:solidFill>
                  <a:srgbClr val="E40000"/>
                </a:solidFill>
              </a:rPr>
              <a:t>Fall_Ad Computer Architecture</a:t>
            </a:r>
          </a:p>
        </p:txBody>
      </p:sp>
      <p:sp>
        <p:nvSpPr>
          <p:cNvPr id="2" name="标题 1"/>
          <p:cNvSpPr>
            <a:spLocks noGrp="1"/>
          </p:cNvSpPr>
          <p:nvPr>
            <p:ph type="title"/>
          </p:nvPr>
        </p:nvSpPr>
        <p:spPr>
          <a:xfrm>
            <a:off x="1775884" y="1"/>
            <a:ext cx="10081683" cy="981075"/>
          </a:xfrm>
        </p:spPr>
        <p:txBody>
          <a:bodyPr/>
          <a:lstStyle/>
          <a:p>
            <a:r>
              <a:rPr lang="zh-CN" altLang="en-US"/>
              <a:t>单击此处编辑母版标题样式</a:t>
            </a:r>
          </a:p>
        </p:txBody>
      </p:sp>
      <p:sp>
        <p:nvSpPr>
          <p:cNvPr id="3" name="图表占位符 2"/>
          <p:cNvSpPr>
            <a:spLocks noGrp="1"/>
          </p:cNvSpPr>
          <p:nvPr>
            <p:ph type="chart" idx="1"/>
          </p:nvPr>
        </p:nvSpPr>
        <p:spPr>
          <a:xfrm>
            <a:off x="334434" y="1125539"/>
            <a:ext cx="11523133" cy="4795837"/>
          </a:xfrm>
          <a:prstGeom prst="rect">
            <a:avLst/>
          </a:prstGeom>
        </p:spPr>
        <p:txBody>
          <a:bodyPr/>
          <a:lstStyle/>
          <a:p>
            <a:pPr lvl="0"/>
            <a:r>
              <a:rPr lang="zh-CN" altLang="en-US" noProof="0"/>
              <a:t>单击图标添加图表</a:t>
            </a:r>
          </a:p>
        </p:txBody>
      </p:sp>
      <p:sp>
        <p:nvSpPr>
          <p:cNvPr id="5" name="Rectangle 5"/>
          <p:cNvSpPr>
            <a:spLocks noGrp="1" noChangeArrowheads="1"/>
          </p:cNvSpPr>
          <p:nvPr>
            <p:ph type="ftr" sz="quarter" idx="10"/>
          </p:nvPr>
        </p:nvSpPr>
        <p:spPr>
          <a:xfrm>
            <a:off x="4876800" y="6243638"/>
            <a:ext cx="3860800" cy="457200"/>
          </a:xfrm>
          <a:prstGeom prst="rect">
            <a:avLst/>
          </a:prstGeom>
        </p:spPr>
        <p:txBody>
          <a:bodyPr/>
          <a:lstStyle>
            <a:lvl1pPr>
              <a:defRPr/>
            </a:lvl1pPr>
          </a:lstStyle>
          <a:p>
            <a:endParaRPr lang="zh-CN" altLang="en-US"/>
          </a:p>
        </p:txBody>
      </p:sp>
    </p:spTree>
    <p:extLst>
      <p:ext uri="{BB962C8B-B14F-4D97-AF65-F5344CB8AC3E}">
        <p14:creationId xmlns:p14="http://schemas.microsoft.com/office/powerpoint/2010/main" val="1371438942"/>
      </p:ext>
    </p:extLst>
  </p:cSld>
  <p:clrMapOvr>
    <a:masterClrMapping/>
  </p:clrMapOvr>
  <p:transition spd="slow">
    <p:pull dir="ru"/>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295401" y="260351"/>
            <a:ext cx="10657417" cy="766763"/>
          </a:xfrm>
        </p:spPr>
        <p:txBody>
          <a:bodyPr/>
          <a:lstStyle/>
          <a:p>
            <a:r>
              <a:rPr lang="zh-CN" altLang="en-US"/>
              <a:t>单击此处编辑母版标题样式</a:t>
            </a:r>
          </a:p>
        </p:txBody>
      </p:sp>
      <p:sp>
        <p:nvSpPr>
          <p:cNvPr id="3" name="表格占位符 2"/>
          <p:cNvSpPr>
            <a:spLocks noGrp="1"/>
          </p:cNvSpPr>
          <p:nvPr>
            <p:ph type="tbl" idx="1"/>
          </p:nvPr>
        </p:nvSpPr>
        <p:spPr>
          <a:xfrm>
            <a:off x="1" y="1557338"/>
            <a:ext cx="11952817" cy="4575175"/>
          </a:xfrm>
          <a:prstGeom prst="rect">
            <a:avLst/>
          </a:prstGeom>
        </p:spPr>
        <p:txBody>
          <a:bodyPr/>
          <a:lstStyle/>
          <a:p>
            <a:pPr lvl="0"/>
            <a:r>
              <a:rPr lang="zh-CN" altLang="en-US" noProof="0"/>
              <a:t>单击图标添加表格</a:t>
            </a:r>
          </a:p>
        </p:txBody>
      </p:sp>
      <p:sp>
        <p:nvSpPr>
          <p:cNvPr id="4" name="页脚占位符 4"/>
          <p:cNvSpPr>
            <a:spLocks noGrp="1"/>
          </p:cNvSpPr>
          <p:nvPr>
            <p:ph type="ftr" sz="quarter" idx="10"/>
          </p:nvPr>
        </p:nvSpPr>
        <p:spPr>
          <a:xfrm>
            <a:off x="4876800" y="6243638"/>
            <a:ext cx="3860800" cy="457200"/>
          </a:xfrm>
          <a:prstGeom prst="rect">
            <a:avLst/>
          </a:prstGeom>
        </p:spPr>
        <p:txBody>
          <a:bodyPr/>
          <a:lstStyle>
            <a:lvl1pPr>
              <a:defRPr/>
            </a:lvl1pPr>
          </a:lstStyle>
          <a:p>
            <a:endParaRPr lang="zh-CN" altLang="en-US"/>
          </a:p>
        </p:txBody>
      </p:sp>
      <p:sp>
        <p:nvSpPr>
          <p:cNvPr id="5" name="灯片编号占位符 5"/>
          <p:cNvSpPr>
            <a:spLocks noGrp="1"/>
          </p:cNvSpPr>
          <p:nvPr>
            <p:ph type="sldNum" sz="quarter" idx="11"/>
          </p:nvPr>
        </p:nvSpPr>
        <p:spPr>
          <a:xfrm>
            <a:off x="9389533" y="6243638"/>
            <a:ext cx="2540000" cy="457200"/>
          </a:xfrm>
          <a:prstGeom prst="rect">
            <a:avLst/>
          </a:prstGeom>
        </p:spPr>
        <p:txBody>
          <a:bodyPr/>
          <a:lstStyle>
            <a:lvl1pPr>
              <a:defRPr/>
            </a:lvl1pPr>
          </a:lstStyle>
          <a:p>
            <a:fld id="{5D5AE774-6095-44AF-A5F0-8C419E083BCC}" type="slidenum">
              <a:rPr lang="zh-CN" altLang="en-US" smtClean="0"/>
              <a:t>‹#›</a:t>
            </a:fld>
            <a:endParaRPr lang="zh-CN" altLang="en-US"/>
          </a:p>
        </p:txBody>
      </p:sp>
      <p:sp>
        <p:nvSpPr>
          <p:cNvPr id="6" name="Date Placeholder 5"/>
          <p:cNvSpPr>
            <a:spLocks noGrp="1" noChangeArrowheads="1"/>
          </p:cNvSpPr>
          <p:nvPr>
            <p:ph type="dt" sz="half" idx="12"/>
          </p:nvPr>
        </p:nvSpPr>
        <p:spPr>
          <a:xfrm>
            <a:off x="2000252" y="6400800"/>
            <a:ext cx="4667249" cy="457200"/>
          </a:xfrm>
          <a:prstGeom prst="rect">
            <a:avLst/>
          </a:prstGeom>
        </p:spPr>
        <p:txBody>
          <a:bodyPr/>
          <a:lstStyle>
            <a:lvl1pPr algn="l">
              <a:defRPr sz="1400">
                <a:solidFill>
                  <a:schemeClr val="tx1"/>
                </a:solidFill>
                <a:latin typeface="Arial" charset="0"/>
              </a:defRPr>
            </a:lvl1pPr>
          </a:lstStyle>
          <a:p>
            <a:fld id="{FC789100-9E48-4B53-B7BB-0674BCB8EF41}" type="datetimeFigureOut">
              <a:rPr lang="zh-CN" altLang="en-US" smtClean="0"/>
              <a:pPr/>
              <a:t>2024/9/13</a:t>
            </a:fld>
            <a:endParaRPr lang="zh-CN" altLang="en-US"/>
          </a:p>
        </p:txBody>
      </p:sp>
    </p:spTree>
    <p:extLst>
      <p:ext uri="{BB962C8B-B14F-4D97-AF65-F5344CB8AC3E}">
        <p14:creationId xmlns:p14="http://schemas.microsoft.com/office/powerpoint/2010/main" val="311267572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305262" y="0"/>
            <a:ext cx="10515600" cy="918148"/>
          </a:xfrm>
        </p:spPr>
        <p:txBody>
          <a:bodyPr/>
          <a:lstStyle>
            <a:lvl1pPr>
              <a:defRPr/>
            </a:lvl1pPr>
          </a:lstStyle>
          <a:p>
            <a:r>
              <a:rPr lang="zh-CN" altLang="en-US" dirty="0"/>
              <a:t>  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C789100-9E48-4B53-B7BB-0674BCB8EF41}" type="datetimeFigureOut">
              <a:rPr lang="zh-CN" altLang="en-US" smtClean="0"/>
              <a:pPr/>
              <a:t>2024/9/13</a:t>
            </a:fld>
            <a:endParaRPr lang="zh-CN" altLang="en-US"/>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1526503013"/>
      </p:ext>
    </p:extLst>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FC789100-9E48-4B53-B7BB-0674BCB8EF41}" type="datetimeFigureOut">
              <a:rPr lang="zh-CN" altLang="en-US" smtClean="0"/>
              <a:pPr/>
              <a:t>2024/9/13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5AE774-6095-44AF-A5F0-8C419E083BCC}" type="slidenum">
              <a:rPr lang="zh-CN" altLang="en-US" smtClean="0"/>
              <a:t>‹#›</a:t>
            </a:fld>
            <a:endParaRPr lang="zh-CN" altLang="en-US"/>
          </a:p>
        </p:txBody>
      </p:sp>
      <p:sp>
        <p:nvSpPr>
          <p:cNvPr id="7" name="标题占位符 1"/>
          <p:cNvSpPr txBox="1">
            <a:spLocks/>
          </p:cNvSpPr>
          <p:nvPr/>
        </p:nvSpPr>
        <p:spPr>
          <a:xfrm>
            <a:off x="1336430" y="16803"/>
            <a:ext cx="10308585" cy="918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FFFFFF"/>
                </a:solidFill>
                <a:latin typeface="黑体" panose="02010609060101010101" pitchFamily="49" charset="-122"/>
                <a:ea typeface="黑体" panose="02010609060101010101" pitchFamily="49" charset="-122"/>
                <a:cs typeface="+mj-cs"/>
              </a:defRPr>
            </a:lvl1pPr>
          </a:lstStyle>
          <a:p>
            <a:r>
              <a:rPr lang="zh-CN" altLang="en-US" dirty="0"/>
              <a:t>单击此处编辑母版标题样式</a:t>
            </a:r>
          </a:p>
        </p:txBody>
      </p:sp>
    </p:spTree>
    <p:extLst>
      <p:ext uri="{BB962C8B-B14F-4D97-AF65-F5344CB8AC3E}">
        <p14:creationId xmlns:p14="http://schemas.microsoft.com/office/powerpoint/2010/main" val="3353455380"/>
      </p:ext>
    </p:extLst>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1371600" y="16803"/>
            <a:ext cx="10273416" cy="918148"/>
          </a:xfr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C789100-9E48-4B53-B7BB-0674BCB8EF41}" type="datetimeFigureOut">
              <a:rPr lang="zh-CN" altLang="en-US" smtClean="0"/>
              <a:pPr/>
              <a:t>2024/9/13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D5AE774-6095-44AF-A5F0-8C419E083BCC}" type="slidenum">
              <a:rPr lang="zh-CN" altLang="en-US" smtClean="0"/>
              <a:t>‹#›</a:t>
            </a:fld>
            <a:endParaRPr lang="zh-CN" altLang="en-US"/>
          </a:p>
        </p:txBody>
      </p:sp>
    </p:spTree>
    <p:extLst>
      <p:ext uri="{BB962C8B-B14F-4D97-AF65-F5344CB8AC3E}">
        <p14:creationId xmlns:p14="http://schemas.microsoft.com/office/powerpoint/2010/main" val="1963762531"/>
      </p:ext>
    </p:extLst>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355603" y="0"/>
            <a:ext cx="10515600" cy="937846"/>
          </a:xfrm>
        </p:spPr>
        <p:txBody>
          <a:bodyPr/>
          <a:lstStyle/>
          <a:p>
            <a:r>
              <a:rPr lang="zh-CN" altLang="en-US"/>
              <a:t>单击此处编辑母版标题样式</a:t>
            </a:r>
            <a:endParaRPr lang="zh-CN" altLang="en-US" dirty="0"/>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C789100-9E48-4B53-B7BB-0674BCB8EF41}" type="datetimeFigureOut">
              <a:rPr lang="zh-CN" altLang="en-US" smtClean="0"/>
              <a:pPr/>
              <a:t>2024/9/13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EC6C486-F984-434B-9AF0-0C185C6F05DC}" type="slidenum">
              <a:rPr lang="zh-CN" altLang="en-US" smtClean="0"/>
              <a:pPr/>
              <a:t>‹#›</a:t>
            </a:fld>
            <a:endParaRPr lang="zh-CN" altLang="en-US"/>
          </a:p>
        </p:txBody>
      </p:sp>
    </p:spTree>
    <p:extLst>
      <p:ext uri="{BB962C8B-B14F-4D97-AF65-F5344CB8AC3E}">
        <p14:creationId xmlns:p14="http://schemas.microsoft.com/office/powerpoint/2010/main" val="3156986542"/>
      </p:ext>
    </p:extLst>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528001" y="0"/>
            <a:ext cx="10515600" cy="918148"/>
          </a:xfr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C789100-9E48-4B53-B7BB-0674BCB8EF41}" type="datetimeFigureOut">
              <a:rPr lang="zh-CN" altLang="en-US" smtClean="0"/>
              <a:pPr/>
              <a:t>2024/9/13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EC6C486-F984-434B-9AF0-0C185C6F05DC}" type="slidenum">
              <a:rPr lang="zh-CN" altLang="en-US" smtClean="0"/>
              <a:pPr/>
              <a:t>‹#›</a:t>
            </a:fld>
            <a:endParaRPr lang="zh-CN" altLang="en-US"/>
          </a:p>
        </p:txBody>
      </p:sp>
    </p:spTree>
    <p:extLst>
      <p:ext uri="{BB962C8B-B14F-4D97-AF65-F5344CB8AC3E}">
        <p14:creationId xmlns:p14="http://schemas.microsoft.com/office/powerpoint/2010/main" val="2211359126"/>
      </p:ext>
    </p:extLst>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C789100-9E48-4B53-B7BB-0674BCB8EF41}" type="datetimeFigureOut">
              <a:rPr lang="zh-CN" altLang="en-US" smtClean="0"/>
              <a:pPr/>
              <a:t>2024/9/13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D5AE774-6095-44AF-A5F0-8C419E083BCC}" type="slidenum">
              <a:rPr lang="zh-CN" altLang="en-US" smtClean="0"/>
              <a:t>‹#›</a:t>
            </a:fld>
            <a:endParaRPr lang="zh-CN" altLang="en-US"/>
          </a:p>
        </p:txBody>
      </p:sp>
      <p:sp>
        <p:nvSpPr>
          <p:cNvPr id="5" name="标题 1"/>
          <p:cNvSpPr>
            <a:spLocks noGrp="1"/>
          </p:cNvSpPr>
          <p:nvPr>
            <p:ph type="title"/>
          </p:nvPr>
        </p:nvSpPr>
        <p:spPr>
          <a:xfrm>
            <a:off x="1528001" y="0"/>
            <a:ext cx="10515600" cy="918148"/>
          </a:xfrm>
        </p:spPr>
        <p:txBody>
          <a:bodyPr/>
          <a:lstStyle/>
          <a:p>
            <a:r>
              <a:rPr lang="zh-CN" altLang="en-US"/>
              <a:t>单击此处编辑母版标题样式</a:t>
            </a:r>
          </a:p>
        </p:txBody>
      </p:sp>
    </p:spTree>
    <p:extLst>
      <p:ext uri="{BB962C8B-B14F-4D97-AF65-F5344CB8AC3E}">
        <p14:creationId xmlns:p14="http://schemas.microsoft.com/office/powerpoint/2010/main" val="3209469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1219200"/>
            <a:ext cx="3932237" cy="838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C789100-9E48-4B53-B7BB-0674BCB8EF41}" type="datetimeFigureOut">
              <a:rPr lang="zh-CN" altLang="en-US" smtClean="0"/>
              <a:pPr/>
              <a:t>2024/9/13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EC6C486-F984-434B-9AF0-0C185C6F05DC}" type="slidenum">
              <a:rPr lang="zh-CN" altLang="en-US" smtClean="0"/>
              <a:pPr/>
              <a:t>‹#›</a:t>
            </a:fld>
            <a:endParaRPr lang="zh-CN" altLang="en-US"/>
          </a:p>
        </p:txBody>
      </p:sp>
      <p:sp>
        <p:nvSpPr>
          <p:cNvPr id="8" name="标题 1"/>
          <p:cNvSpPr txBox="1">
            <a:spLocks/>
          </p:cNvSpPr>
          <p:nvPr/>
        </p:nvSpPr>
        <p:spPr>
          <a:xfrm>
            <a:off x="1528001" y="0"/>
            <a:ext cx="10515600" cy="9181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FFFFFF"/>
                </a:solidFill>
                <a:latin typeface="黑体" panose="02010609060101010101" pitchFamily="49" charset="-122"/>
                <a:ea typeface="黑体" panose="02010609060101010101" pitchFamily="49" charset="-122"/>
                <a:cs typeface="+mj-cs"/>
              </a:defRPr>
            </a:lvl1pPr>
          </a:lstStyle>
          <a:p>
            <a:r>
              <a:rPr lang="zh-CN" altLang="en-US"/>
              <a:t>单击此处编辑母版标题样式</a:t>
            </a:r>
          </a:p>
        </p:txBody>
      </p:sp>
    </p:spTree>
    <p:extLst>
      <p:ext uri="{BB962C8B-B14F-4D97-AF65-F5344CB8AC3E}">
        <p14:creationId xmlns:p14="http://schemas.microsoft.com/office/powerpoint/2010/main" val="3596192471"/>
      </p:ext>
    </p:extLst>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tif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image" Target="../media/image4.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3.png"/><Relationship Id="rId2" Type="http://schemas.openxmlformats.org/officeDocument/2006/relationships/slideLayout" Target="../slideLayouts/slideLayout14.xml"/><Relationship Id="rId16" Type="http://schemas.openxmlformats.org/officeDocument/2006/relationships/theme" Target="../theme/theme2.xml"/><Relationship Id="rId20" Type="http://schemas.openxmlformats.org/officeDocument/2006/relationships/image" Target="../media/image6.jpe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image" Target="../media/image5.pn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矩形 7"/>
          <p:cNvSpPr/>
          <p:nvPr/>
        </p:nvSpPr>
        <p:spPr>
          <a:xfrm rot="16200000">
            <a:off x="6178415" y="-5048568"/>
            <a:ext cx="954000" cy="11052000"/>
          </a:xfrm>
          <a:prstGeom prst="rect">
            <a:avLst/>
          </a:prstGeom>
          <a:gradFill flip="none" rotWithShape="1">
            <a:gsLst>
              <a:gs pos="0">
                <a:srgbClr val="28284E"/>
              </a:gs>
              <a:gs pos="85000">
                <a:srgbClr val="317CC1"/>
              </a:gs>
              <a:gs pos="100000">
                <a:schemeClr val="accent1">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p:cNvSpPr>
            <a:spLocks noGrp="1"/>
          </p:cNvSpPr>
          <p:nvPr>
            <p:ph type="title"/>
          </p:nvPr>
        </p:nvSpPr>
        <p:spPr>
          <a:xfrm>
            <a:off x="1402907" y="-9841"/>
            <a:ext cx="10515600" cy="918148"/>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113692"/>
            <a:ext cx="10515600" cy="5063271"/>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789100-9E48-4B53-B7BB-0674BCB8EF41}" type="datetimeFigureOut">
              <a:rPr lang="zh-CN" altLang="en-US" smtClean="0"/>
              <a:pPr/>
              <a:t>2024/9/13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5AE774-6095-44AF-A5F0-8C419E083BCC}" type="slidenum">
              <a:rPr lang="zh-CN" altLang="en-US" smtClean="0"/>
              <a:t>‹#›</a:t>
            </a:fld>
            <a:endParaRPr lang="zh-CN" altLang="en-US"/>
          </a:p>
        </p:txBody>
      </p:sp>
      <p:pic>
        <p:nvPicPr>
          <p:cNvPr id="7" name="图片 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0" y="0"/>
            <a:ext cx="1152430" cy="954000"/>
          </a:xfrm>
          <a:prstGeom prst="rect">
            <a:avLst/>
          </a:prstGeom>
        </p:spPr>
      </p:pic>
    </p:spTree>
    <p:extLst>
      <p:ext uri="{BB962C8B-B14F-4D97-AF65-F5344CB8AC3E}">
        <p14:creationId xmlns:p14="http://schemas.microsoft.com/office/powerpoint/2010/main" val="213205077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ransition>
    <p:random/>
  </p:transition>
  <p:txStyles>
    <p:titleStyle>
      <a:lvl1pPr algn="l" defTabSz="914400" rtl="0" eaLnBrk="1" latinLnBrk="0" hangingPunct="1">
        <a:lnSpc>
          <a:spcPct val="90000"/>
        </a:lnSpc>
        <a:spcBef>
          <a:spcPct val="0"/>
        </a:spcBef>
        <a:buNone/>
        <a:defRPr sz="4400" b="1" kern="1200">
          <a:solidFill>
            <a:srgbClr val="FFFFFF"/>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7"/>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Rot="1" noChangeArrowheads="1"/>
          </p:cNvSpPr>
          <p:nvPr>
            <p:ph type="title"/>
          </p:nvPr>
        </p:nvSpPr>
        <p:spPr bwMode="auto">
          <a:xfrm>
            <a:off x="1775884" y="1"/>
            <a:ext cx="10081683" cy="9810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64870" name="Rectangle 6"/>
          <p:cNvSpPr>
            <a:spLocks noChangeArrowheads="1"/>
          </p:cNvSpPr>
          <p:nvPr/>
        </p:nvSpPr>
        <p:spPr bwMode="auto">
          <a:xfrm>
            <a:off x="3522133" y="6524625"/>
            <a:ext cx="2540000" cy="457200"/>
          </a:xfrm>
          <a:prstGeom prst="rect">
            <a:avLst/>
          </a:prstGeom>
          <a:noFill/>
          <a:ln w="9525">
            <a:noFill/>
            <a:miter lim="800000"/>
            <a:headEnd/>
            <a:tailEnd/>
          </a:ln>
        </p:spPr>
        <p:txBody>
          <a:bodyPr/>
          <a:lstStyle>
            <a:lvl1pPr eaLnBrk="0" hangingPunct="0">
              <a:defRPr sz="4400">
                <a:solidFill>
                  <a:schemeClr val="tx2"/>
                </a:solidFill>
                <a:latin typeface="Arial" panose="020B0604020202020204" pitchFamily="34" charset="0"/>
                <a:ea typeface="宋体" panose="02010600030101010101" pitchFamily="2" charset="-122"/>
              </a:defRPr>
            </a:lvl1pPr>
            <a:lvl2pPr marL="742950" indent="-285750" eaLnBrk="0" hangingPunct="0">
              <a:defRPr sz="4400">
                <a:solidFill>
                  <a:schemeClr val="tx2"/>
                </a:solidFill>
                <a:latin typeface="Arial" panose="020B0604020202020204" pitchFamily="34" charset="0"/>
                <a:ea typeface="宋体" panose="02010600030101010101" pitchFamily="2" charset="-122"/>
              </a:defRPr>
            </a:lvl2pPr>
            <a:lvl3pPr marL="1143000" indent="-228600" eaLnBrk="0" hangingPunct="0">
              <a:defRPr sz="4400">
                <a:solidFill>
                  <a:schemeClr val="tx2"/>
                </a:solidFill>
                <a:latin typeface="Arial" panose="020B0604020202020204" pitchFamily="34" charset="0"/>
                <a:ea typeface="宋体" panose="02010600030101010101" pitchFamily="2" charset="-122"/>
              </a:defRPr>
            </a:lvl3pPr>
            <a:lvl4pPr marL="1600200" indent="-228600" eaLnBrk="0" hangingPunct="0">
              <a:defRPr sz="4400">
                <a:solidFill>
                  <a:schemeClr val="tx2"/>
                </a:solidFill>
                <a:latin typeface="Arial" panose="020B0604020202020204" pitchFamily="34" charset="0"/>
                <a:ea typeface="宋体" panose="02010600030101010101" pitchFamily="2" charset="-122"/>
              </a:defRPr>
            </a:lvl4pPr>
            <a:lvl5pPr marL="2057400" indent="-228600" eaLnBrk="0" hangingPunct="0">
              <a:defRPr sz="4400">
                <a:solidFill>
                  <a:schemeClr val="tx2"/>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r" eaLnBrk="1" fontAlgn="base" hangingPunct="1">
              <a:spcBef>
                <a:spcPct val="50000"/>
              </a:spcBef>
              <a:spcAft>
                <a:spcPct val="0"/>
              </a:spcAft>
              <a:defRPr/>
            </a:pPr>
            <a:fld id="{FFF4EA94-0EC2-49B3-88FF-867E2558455A}" type="slidenum">
              <a:rPr lang="en-US" altLang="zh-CN" sz="1400" smtClean="0">
                <a:solidFill>
                  <a:srgbClr val="000000"/>
                </a:solidFill>
              </a:rPr>
              <a:pPr algn="r" eaLnBrk="1" fontAlgn="base" hangingPunct="1">
                <a:spcBef>
                  <a:spcPct val="50000"/>
                </a:spcBef>
                <a:spcAft>
                  <a:spcPct val="0"/>
                </a:spcAft>
                <a:defRPr/>
              </a:pPr>
              <a:t>‹#›</a:t>
            </a:fld>
            <a:endParaRPr lang="en-US" altLang="zh-CN" sz="1400" dirty="0">
              <a:solidFill>
                <a:srgbClr val="000000"/>
              </a:solidFill>
            </a:endParaRPr>
          </a:p>
        </p:txBody>
      </p:sp>
      <p:pic>
        <p:nvPicPr>
          <p:cNvPr id="1028" name="Picture 7" descr="雅典神庙"/>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2834" y="165100"/>
            <a:ext cx="1318684"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图片 14"/>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9167284" y="6248400"/>
            <a:ext cx="1775883"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图片 15"/>
          <p:cNvPicPr>
            <a:picLocks noChangeAspect="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0138833" y="6283325"/>
            <a:ext cx="1924051"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0273397"/>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Lst>
  <p:transition spd="slow">
    <p:pull dir="ru"/>
  </p:transition>
  <p:txStyles>
    <p:titleStyle>
      <a:lvl1pPr algn="l" rtl="0" eaLnBrk="1" fontAlgn="base" hangingPunct="1">
        <a:spcBef>
          <a:spcPct val="0"/>
        </a:spcBef>
        <a:spcAft>
          <a:spcPct val="0"/>
        </a:spcAft>
        <a:defRPr sz="4400">
          <a:solidFill>
            <a:srgbClr val="FF3300"/>
          </a:solidFill>
          <a:latin typeface="+mj-lt"/>
          <a:ea typeface="+mj-ea"/>
          <a:cs typeface="+mj-cs"/>
        </a:defRPr>
      </a:lvl1pPr>
      <a:lvl2pPr algn="l" rtl="0" eaLnBrk="1" fontAlgn="base" hangingPunct="1">
        <a:spcBef>
          <a:spcPct val="0"/>
        </a:spcBef>
        <a:spcAft>
          <a:spcPct val="0"/>
        </a:spcAft>
        <a:defRPr sz="4400">
          <a:solidFill>
            <a:srgbClr val="FF3300"/>
          </a:solidFill>
          <a:latin typeface="Arial" pitchFamily="34" charset="0"/>
          <a:ea typeface="华文行楷" pitchFamily="2" charset="-122"/>
        </a:defRPr>
      </a:lvl2pPr>
      <a:lvl3pPr algn="l" rtl="0" eaLnBrk="1" fontAlgn="base" hangingPunct="1">
        <a:spcBef>
          <a:spcPct val="0"/>
        </a:spcBef>
        <a:spcAft>
          <a:spcPct val="0"/>
        </a:spcAft>
        <a:defRPr sz="4400">
          <a:solidFill>
            <a:srgbClr val="FF3300"/>
          </a:solidFill>
          <a:latin typeface="Arial" pitchFamily="34" charset="0"/>
          <a:ea typeface="华文行楷" pitchFamily="2" charset="-122"/>
        </a:defRPr>
      </a:lvl3pPr>
      <a:lvl4pPr algn="l" rtl="0" eaLnBrk="1" fontAlgn="base" hangingPunct="1">
        <a:spcBef>
          <a:spcPct val="0"/>
        </a:spcBef>
        <a:spcAft>
          <a:spcPct val="0"/>
        </a:spcAft>
        <a:defRPr sz="4400">
          <a:solidFill>
            <a:srgbClr val="FF3300"/>
          </a:solidFill>
          <a:latin typeface="Arial" pitchFamily="34" charset="0"/>
          <a:ea typeface="华文行楷" pitchFamily="2" charset="-122"/>
        </a:defRPr>
      </a:lvl4pPr>
      <a:lvl5pPr algn="l" rtl="0" eaLnBrk="1" fontAlgn="base" hangingPunct="1">
        <a:spcBef>
          <a:spcPct val="0"/>
        </a:spcBef>
        <a:spcAft>
          <a:spcPct val="0"/>
        </a:spcAft>
        <a:defRPr sz="4400">
          <a:solidFill>
            <a:srgbClr val="FF3300"/>
          </a:solidFill>
          <a:latin typeface="Arial" pitchFamily="34" charset="0"/>
          <a:ea typeface="华文行楷" pitchFamily="2" charset="-122"/>
        </a:defRPr>
      </a:lvl5pPr>
      <a:lvl6pPr marL="457200" algn="l" rtl="0" eaLnBrk="1" fontAlgn="base" hangingPunct="1">
        <a:spcBef>
          <a:spcPct val="0"/>
        </a:spcBef>
        <a:spcAft>
          <a:spcPct val="0"/>
        </a:spcAft>
        <a:defRPr sz="4400">
          <a:solidFill>
            <a:srgbClr val="FF3300"/>
          </a:solidFill>
          <a:latin typeface="Arial" pitchFamily="34" charset="0"/>
          <a:ea typeface="华文行楷" pitchFamily="2" charset="-122"/>
        </a:defRPr>
      </a:lvl6pPr>
      <a:lvl7pPr marL="914400" algn="l" rtl="0" eaLnBrk="1" fontAlgn="base" hangingPunct="1">
        <a:spcBef>
          <a:spcPct val="0"/>
        </a:spcBef>
        <a:spcAft>
          <a:spcPct val="0"/>
        </a:spcAft>
        <a:defRPr sz="4400">
          <a:solidFill>
            <a:srgbClr val="FF3300"/>
          </a:solidFill>
          <a:latin typeface="Arial" pitchFamily="34" charset="0"/>
          <a:ea typeface="华文行楷" pitchFamily="2" charset="-122"/>
        </a:defRPr>
      </a:lvl7pPr>
      <a:lvl8pPr marL="1371600" algn="l" rtl="0" eaLnBrk="1" fontAlgn="base" hangingPunct="1">
        <a:spcBef>
          <a:spcPct val="0"/>
        </a:spcBef>
        <a:spcAft>
          <a:spcPct val="0"/>
        </a:spcAft>
        <a:defRPr sz="4400">
          <a:solidFill>
            <a:srgbClr val="FF3300"/>
          </a:solidFill>
          <a:latin typeface="Arial" pitchFamily="34" charset="0"/>
          <a:ea typeface="华文行楷" pitchFamily="2" charset="-122"/>
        </a:defRPr>
      </a:lvl8pPr>
      <a:lvl9pPr marL="1828800" algn="l" rtl="0" eaLnBrk="1" fontAlgn="base" hangingPunct="1">
        <a:spcBef>
          <a:spcPct val="0"/>
        </a:spcBef>
        <a:spcAft>
          <a:spcPct val="0"/>
        </a:spcAft>
        <a:defRPr sz="4400">
          <a:solidFill>
            <a:srgbClr val="FF3300"/>
          </a:solidFill>
          <a:latin typeface="Arial" pitchFamily="34" charset="0"/>
          <a:ea typeface="华文行楷" pitchFamily="2" charset="-122"/>
        </a:defRPr>
      </a:lvl9pPr>
    </p:titleStyle>
    <p:bodyStyle>
      <a:lvl1pPr marL="342900" indent="-342900" algn="l" rtl="0" eaLnBrk="1" fontAlgn="base" hangingPunct="1">
        <a:spcBef>
          <a:spcPct val="20000"/>
        </a:spcBef>
        <a:spcAft>
          <a:spcPct val="0"/>
        </a:spcAft>
        <a:buClr>
          <a:schemeClr val="tx2"/>
        </a:buClr>
        <a:buFont typeface="Wingdings" panose="05000000000000000000" pitchFamily="2" charset="2"/>
        <a:buChar char="q"/>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tx2"/>
        </a:buClr>
        <a:buSzPct val="85000"/>
        <a:buFont typeface="Wingdings" panose="05000000000000000000" pitchFamily="2" charset="2"/>
        <a:buChar char="Ø"/>
        <a:defRPr sz="2800">
          <a:solidFill>
            <a:schemeClr val="tx1"/>
          </a:solidFill>
          <a:latin typeface="+mn-lt"/>
          <a:ea typeface="+mn-ea"/>
        </a:defRPr>
      </a:lvl2pPr>
      <a:lvl3pPr marL="1143000" indent="-228600" algn="l" rtl="0" eaLnBrk="1" fontAlgn="base" hangingPunct="1">
        <a:spcBef>
          <a:spcPct val="20000"/>
        </a:spcBef>
        <a:spcAft>
          <a:spcPct val="0"/>
        </a:spcAft>
        <a:buClr>
          <a:schemeClr val="hlink"/>
        </a:buClr>
        <a:buSzPct val="95000"/>
        <a:buFont typeface="Wingdings 2" panose="05020102010507070707" pitchFamily="18" charset="2"/>
        <a:buChar char="¡"/>
        <a:defRPr sz="2400">
          <a:solidFill>
            <a:schemeClr val="tx1"/>
          </a:solidFill>
          <a:latin typeface="+mn-lt"/>
          <a:ea typeface="+mn-ea"/>
        </a:defRPr>
      </a:lvl3pPr>
      <a:lvl4pPr marL="1600200" indent="-228600" algn="l" rtl="0" eaLnBrk="1" fontAlgn="base" hangingPunct="1">
        <a:spcBef>
          <a:spcPct val="20000"/>
        </a:spcBef>
        <a:spcAft>
          <a:spcPct val="0"/>
        </a:spcAft>
        <a:buClr>
          <a:schemeClr val="tx2"/>
        </a:buClr>
        <a:buSzPct val="90000"/>
        <a:buFont typeface="Wingdings" panose="05000000000000000000" pitchFamily="2" charset="2"/>
        <a:buChar char="Ø"/>
        <a:defRPr sz="2000">
          <a:solidFill>
            <a:schemeClr val="tx1"/>
          </a:solidFill>
          <a:latin typeface="+mn-lt"/>
          <a:ea typeface="+mn-ea"/>
        </a:defRPr>
      </a:lvl4pPr>
      <a:lvl5pPr marL="2057400" indent="-228600" algn="l" rtl="0" eaLnBrk="1" fontAlgn="base" hangingPunct="1">
        <a:spcBef>
          <a:spcPct val="20000"/>
        </a:spcBef>
        <a:spcAft>
          <a:spcPct val="0"/>
        </a:spcAft>
        <a:buClr>
          <a:schemeClr val="hlink"/>
        </a:buClr>
        <a:buFont typeface="Wingdings 2" panose="05020102010507070707" pitchFamily="18" charset="2"/>
        <a:buChar char="¡"/>
        <a:defRPr sz="2000">
          <a:solidFill>
            <a:schemeClr val="tx1"/>
          </a:solidFill>
          <a:latin typeface="+mn-lt"/>
          <a:ea typeface="+mn-ea"/>
        </a:defRPr>
      </a:lvl5pPr>
      <a:lvl6pPr marL="2514600" indent="-228600" algn="l" rtl="0" eaLnBrk="1" fontAlgn="base" hangingPunct="1">
        <a:spcBef>
          <a:spcPct val="20000"/>
        </a:spcBef>
        <a:spcAft>
          <a:spcPct val="0"/>
        </a:spcAft>
        <a:buClr>
          <a:schemeClr val="hlink"/>
        </a:buClr>
        <a:buFont typeface="Wingdings 2" pitchFamily="18" charset="2"/>
        <a:buChar char="¡"/>
        <a:defRPr sz="2000">
          <a:solidFill>
            <a:schemeClr val="tx1"/>
          </a:solidFill>
          <a:latin typeface="+mn-lt"/>
          <a:ea typeface="+mn-ea"/>
        </a:defRPr>
      </a:lvl6pPr>
      <a:lvl7pPr marL="2971800" indent="-228600" algn="l" rtl="0" eaLnBrk="1" fontAlgn="base" hangingPunct="1">
        <a:spcBef>
          <a:spcPct val="20000"/>
        </a:spcBef>
        <a:spcAft>
          <a:spcPct val="0"/>
        </a:spcAft>
        <a:buClr>
          <a:schemeClr val="hlink"/>
        </a:buClr>
        <a:buFont typeface="Wingdings 2" pitchFamily="18" charset="2"/>
        <a:buChar char="¡"/>
        <a:defRPr sz="2000">
          <a:solidFill>
            <a:schemeClr val="tx1"/>
          </a:solidFill>
          <a:latin typeface="+mn-lt"/>
          <a:ea typeface="+mn-ea"/>
        </a:defRPr>
      </a:lvl7pPr>
      <a:lvl8pPr marL="3429000" indent="-228600" algn="l" rtl="0" eaLnBrk="1" fontAlgn="base" hangingPunct="1">
        <a:spcBef>
          <a:spcPct val="20000"/>
        </a:spcBef>
        <a:spcAft>
          <a:spcPct val="0"/>
        </a:spcAft>
        <a:buClr>
          <a:schemeClr val="hlink"/>
        </a:buClr>
        <a:buFont typeface="Wingdings 2" pitchFamily="18" charset="2"/>
        <a:buChar char="¡"/>
        <a:defRPr sz="2000">
          <a:solidFill>
            <a:schemeClr val="tx1"/>
          </a:solidFill>
          <a:latin typeface="+mn-lt"/>
          <a:ea typeface="+mn-ea"/>
        </a:defRPr>
      </a:lvl8pPr>
      <a:lvl9pPr marL="3886200" indent="-228600" algn="l" rtl="0" eaLnBrk="1" fontAlgn="base" hangingPunct="1">
        <a:spcBef>
          <a:spcPct val="20000"/>
        </a:spcBef>
        <a:spcAft>
          <a:spcPct val="0"/>
        </a:spcAft>
        <a:buClr>
          <a:schemeClr val="hlink"/>
        </a:buClr>
        <a:buFont typeface="Wingdings 2" pitchFamily="18"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13.emf"/></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hyperlink" Target="http://en.wikipedia.org/wiki/Institute_of_Electrical_and_Electronics_Engineers" TargetMode="Externa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hyperlink" Target="http://en.wikipedia.org/wiki/Brian_Randell" TargetMode="External"/><Relationship Id="rId2" Type="http://schemas.openxmlformats.org/officeDocument/2006/relationships/notesSlide" Target="../notesSlides/notesSlide15.xml"/><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hyperlink" Target="http://www.cert.org/research/isw/isw2000/papers/56.pdf"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en.wikipedia.org/wiki/Reliability_engineering" TargetMode="External"/><Relationship Id="rId7" Type="http://schemas.openxmlformats.org/officeDocument/2006/relationships/hyperlink" Target="http://en.wikipedia.org/wiki/Confidentiality" TargetMode="External"/><Relationship Id="rId2" Type="http://schemas.openxmlformats.org/officeDocument/2006/relationships/hyperlink" Target="http://en.wikipedia.org/wiki/Availability" TargetMode="External"/><Relationship Id="rId1" Type="http://schemas.openxmlformats.org/officeDocument/2006/relationships/slideLayout" Target="../slideLayouts/slideLayout14.xml"/><Relationship Id="rId6" Type="http://schemas.openxmlformats.org/officeDocument/2006/relationships/hyperlink" Target="http://en.wikipedia.org/wiki/Maintainability" TargetMode="External"/><Relationship Id="rId5" Type="http://schemas.openxmlformats.org/officeDocument/2006/relationships/hyperlink" Target="http://en.wikipedia.org/wiki/Integrity" TargetMode="External"/><Relationship Id="rId4" Type="http://schemas.openxmlformats.org/officeDocument/2006/relationships/hyperlink" Target="http://en.wikipedia.org/wiki/Safety"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4.xml"/><Relationship Id="rId4" Type="http://schemas.openxmlformats.org/officeDocument/2006/relationships/image" Target="../media/image26.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14.xml"/><Relationship Id="rId4" Type="http://schemas.openxmlformats.org/officeDocument/2006/relationships/image" Target="../media/image4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7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hyperlink" Target="ftp://download.intel.com/pressroom/images/centrino_dieshot.zip" TargetMode="External"/><Relationship Id="rId1" Type="http://schemas.openxmlformats.org/officeDocument/2006/relationships/slideLayout" Target="../slideLayouts/slideLayout14.xml"/><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4294967295"/>
          </p:nvPr>
        </p:nvSpPr>
        <p:spPr>
          <a:xfrm>
            <a:off x="3647728" y="1628800"/>
            <a:ext cx="3673475" cy="2387600"/>
          </a:xfrm>
        </p:spPr>
        <p:txBody>
          <a:bodyPr/>
          <a:lstStyle/>
          <a:p>
            <a:r>
              <a:rPr lang="en-US" altLang="zh-CN" dirty="0">
                <a:solidFill>
                  <a:srgbClr val="7030A0"/>
                </a:solidFill>
              </a:rPr>
              <a:t>Chapter 1-2</a:t>
            </a:r>
            <a:endParaRPr lang="zh-CN" altLang="en-US" dirty="0">
              <a:solidFill>
                <a:srgbClr val="7030A0"/>
              </a:solidFill>
            </a:endParaRPr>
          </a:p>
        </p:txBody>
      </p:sp>
    </p:spTree>
  </p:cSld>
  <p:clrMapOvr>
    <a:masterClrMapping/>
  </p:clrMapOvr>
  <p:transition>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37" name="Rectangle 40"/>
          <p:cNvSpPr>
            <a:spLocks noGrp="1" noChangeArrowheads="1"/>
          </p:cNvSpPr>
          <p:nvPr>
            <p:ph type="title"/>
          </p:nvPr>
        </p:nvSpPr>
        <p:spPr>
          <a:xfrm>
            <a:off x="1809721" y="1"/>
            <a:ext cx="8621713" cy="936625"/>
          </a:xfrm>
          <a:noFill/>
        </p:spPr>
        <p:txBody>
          <a:bodyPr>
            <a:normAutofit fontScale="90000"/>
          </a:bodyPr>
          <a:lstStyle/>
          <a:p>
            <a:pPr eaLnBrk="1" hangingPunct="1"/>
            <a:r>
              <a:rPr lang="en-US" altLang="zh-CN" sz="4100" dirty="0"/>
              <a:t>Multiple cores deliver more performance per watt</a:t>
            </a:r>
          </a:p>
        </p:txBody>
      </p:sp>
      <p:sp>
        <p:nvSpPr>
          <p:cNvPr id="80899" name="Rectangle 2"/>
          <p:cNvSpPr>
            <a:spLocks noGrp="1" noRot="1" noChangeArrowheads="1"/>
          </p:cNvSpPr>
          <p:nvPr>
            <p:ph idx="1"/>
          </p:nvPr>
        </p:nvSpPr>
        <p:spPr/>
        <p:txBody>
          <a:bodyPr/>
          <a:lstStyle/>
          <a:p>
            <a:pPr eaLnBrk="1" hangingPunct="1"/>
            <a:endParaRPr lang="zh-CN" altLang="zh-CN"/>
          </a:p>
        </p:txBody>
      </p:sp>
      <p:sp>
        <p:nvSpPr>
          <p:cNvPr id="80898" name="日期占位符 3"/>
          <p:cNvSpPr>
            <a:spLocks noGrp="1"/>
          </p:cNvSpPr>
          <p:nvPr>
            <p:ph type="dt" sz="half" idx="4294967295"/>
          </p:nvPr>
        </p:nvSpPr>
        <p:spPr>
          <a:xfrm>
            <a:off x="0" y="6356350"/>
            <a:ext cx="2743200" cy="365125"/>
          </a:xfrm>
          <a:prstGeom prst="rect">
            <a:avLst/>
          </a:prstGeom>
          <a:noFill/>
        </p:spPr>
        <p:txBody>
          <a:bodyPr/>
          <a:lstStyle/>
          <a:p>
            <a:r>
              <a:rPr lang="en-US" altLang="zh-CN"/>
              <a:t>Feb.2008_jxh_Introduction</a:t>
            </a:r>
          </a:p>
        </p:txBody>
      </p:sp>
      <p:sp>
        <p:nvSpPr>
          <p:cNvPr id="80900" name="Rectangle 3"/>
          <p:cNvSpPr>
            <a:spLocks noChangeArrowheads="1"/>
          </p:cNvSpPr>
          <p:nvPr/>
        </p:nvSpPr>
        <p:spPr bwMode="auto">
          <a:xfrm>
            <a:off x="7867650" y="2286001"/>
            <a:ext cx="1557338" cy="1414463"/>
          </a:xfrm>
          <a:prstGeom prst="rect">
            <a:avLst/>
          </a:prstGeom>
          <a:solidFill>
            <a:schemeClr val="accent1"/>
          </a:solidFill>
          <a:ln w="19050" algn="ctr">
            <a:solidFill>
              <a:schemeClr val="tx1"/>
            </a:solidFill>
            <a:miter lim="800000"/>
            <a:headEnd/>
            <a:tailEnd type="none" w="lg" len="med"/>
          </a:ln>
        </p:spPr>
        <p:txBody>
          <a:bodyPr wrap="none" anchor="ctr"/>
          <a:lstStyle/>
          <a:p>
            <a:endParaRPr lang="zh-CN" altLang="en-US"/>
          </a:p>
        </p:txBody>
      </p:sp>
      <p:sp>
        <p:nvSpPr>
          <p:cNvPr id="146436" name="Rectangle 4"/>
          <p:cNvSpPr>
            <a:spLocks noChangeArrowheads="1"/>
          </p:cNvSpPr>
          <p:nvPr/>
        </p:nvSpPr>
        <p:spPr bwMode="auto">
          <a:xfrm>
            <a:off x="7953376" y="2357438"/>
            <a:ext cx="1400175" cy="1300162"/>
          </a:xfrm>
          <a:prstGeom prst="rect">
            <a:avLst/>
          </a:prstGeom>
          <a:solidFill>
            <a:srgbClr val="FF6600"/>
          </a:solidFill>
          <a:ln w="19050" algn="ctr">
            <a:solidFill>
              <a:schemeClr val="tx1"/>
            </a:solidFill>
            <a:miter lim="800000"/>
            <a:headEnd/>
            <a:tailEnd type="none" w="lg" len="med"/>
          </a:ln>
          <a:effectLst/>
        </p:spPr>
        <p:txBody>
          <a:bodyPr wrap="none" anchor="ctr"/>
          <a:lstStyle/>
          <a:p>
            <a:pPr>
              <a:defRPr/>
            </a:pPr>
            <a:endParaRPr lang="zh-CN" altLang="zh-CN" sz="2000" b="1">
              <a:effectLst>
                <a:outerShdw blurRad="38100" dist="38100" dir="2700000" algn="tl">
                  <a:srgbClr val="FFFFFF"/>
                </a:outerShdw>
              </a:effectLst>
            </a:endParaRPr>
          </a:p>
        </p:txBody>
      </p:sp>
      <p:sp>
        <p:nvSpPr>
          <p:cNvPr id="80902" name="Rectangle 5"/>
          <p:cNvSpPr>
            <a:spLocks noChangeArrowheads="1"/>
          </p:cNvSpPr>
          <p:nvPr/>
        </p:nvSpPr>
        <p:spPr bwMode="auto">
          <a:xfrm>
            <a:off x="2462214" y="1214439"/>
            <a:ext cx="3057525" cy="2543175"/>
          </a:xfrm>
          <a:prstGeom prst="rect">
            <a:avLst/>
          </a:prstGeom>
          <a:solidFill>
            <a:schemeClr val="accent1"/>
          </a:solidFill>
          <a:ln w="19050" algn="ctr">
            <a:solidFill>
              <a:schemeClr val="tx1"/>
            </a:solidFill>
            <a:miter lim="800000"/>
            <a:headEnd/>
            <a:tailEnd type="none" w="lg" len="med"/>
          </a:ln>
        </p:spPr>
        <p:txBody>
          <a:bodyPr wrap="none" anchor="ctr"/>
          <a:lstStyle/>
          <a:p>
            <a:endParaRPr lang="zh-CN" altLang="en-US"/>
          </a:p>
        </p:txBody>
      </p:sp>
      <p:sp>
        <p:nvSpPr>
          <p:cNvPr id="80903" name="Rectangle 6"/>
          <p:cNvSpPr>
            <a:spLocks noChangeArrowheads="1"/>
          </p:cNvSpPr>
          <p:nvPr/>
        </p:nvSpPr>
        <p:spPr bwMode="auto">
          <a:xfrm>
            <a:off x="2433639" y="4038601"/>
            <a:ext cx="3057525" cy="2543175"/>
          </a:xfrm>
          <a:prstGeom prst="rect">
            <a:avLst/>
          </a:prstGeom>
          <a:solidFill>
            <a:schemeClr val="accent1"/>
          </a:solidFill>
          <a:ln w="19050" algn="ctr">
            <a:solidFill>
              <a:schemeClr val="tx1"/>
            </a:solidFill>
            <a:miter lim="800000"/>
            <a:headEnd/>
            <a:tailEnd type="none" w="lg" len="med"/>
          </a:ln>
        </p:spPr>
        <p:txBody>
          <a:bodyPr wrap="none" anchor="ctr"/>
          <a:lstStyle/>
          <a:p>
            <a:endParaRPr lang="zh-CN" altLang="en-US"/>
          </a:p>
        </p:txBody>
      </p:sp>
      <p:sp>
        <p:nvSpPr>
          <p:cNvPr id="146439" name="Rectangle 7"/>
          <p:cNvSpPr>
            <a:spLocks noChangeArrowheads="1"/>
          </p:cNvSpPr>
          <p:nvPr/>
        </p:nvSpPr>
        <p:spPr bwMode="auto">
          <a:xfrm>
            <a:off x="2605089" y="4133851"/>
            <a:ext cx="1157287" cy="1000125"/>
          </a:xfrm>
          <a:prstGeom prst="rect">
            <a:avLst/>
          </a:prstGeom>
          <a:solidFill>
            <a:srgbClr val="339966"/>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rPr>
              <a:t>C1</a:t>
            </a:r>
          </a:p>
        </p:txBody>
      </p:sp>
      <p:sp>
        <p:nvSpPr>
          <p:cNvPr id="146440" name="Rectangle 8"/>
          <p:cNvSpPr>
            <a:spLocks noChangeArrowheads="1"/>
          </p:cNvSpPr>
          <p:nvPr/>
        </p:nvSpPr>
        <p:spPr bwMode="auto">
          <a:xfrm>
            <a:off x="4243389" y="5448301"/>
            <a:ext cx="1157287" cy="1000125"/>
          </a:xfrm>
          <a:prstGeom prst="rect">
            <a:avLst/>
          </a:prstGeom>
          <a:solidFill>
            <a:srgbClr val="339966"/>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rPr>
              <a:t>C4</a:t>
            </a:r>
          </a:p>
        </p:txBody>
      </p:sp>
      <p:sp>
        <p:nvSpPr>
          <p:cNvPr id="146441" name="Rectangle 9"/>
          <p:cNvSpPr>
            <a:spLocks noChangeArrowheads="1"/>
          </p:cNvSpPr>
          <p:nvPr/>
        </p:nvSpPr>
        <p:spPr bwMode="auto">
          <a:xfrm>
            <a:off x="4214814" y="4133851"/>
            <a:ext cx="1157287" cy="1000125"/>
          </a:xfrm>
          <a:prstGeom prst="rect">
            <a:avLst/>
          </a:prstGeom>
          <a:solidFill>
            <a:srgbClr val="339966"/>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rPr>
              <a:t>C2</a:t>
            </a:r>
          </a:p>
        </p:txBody>
      </p:sp>
      <p:sp>
        <p:nvSpPr>
          <p:cNvPr id="146442" name="Rectangle 10"/>
          <p:cNvSpPr>
            <a:spLocks noChangeArrowheads="1"/>
          </p:cNvSpPr>
          <p:nvPr/>
        </p:nvSpPr>
        <p:spPr bwMode="auto">
          <a:xfrm>
            <a:off x="2605089" y="5448301"/>
            <a:ext cx="1157287" cy="1000125"/>
          </a:xfrm>
          <a:prstGeom prst="rect">
            <a:avLst/>
          </a:prstGeom>
          <a:solidFill>
            <a:srgbClr val="339966"/>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rPr>
              <a:t>C3</a:t>
            </a:r>
          </a:p>
        </p:txBody>
      </p:sp>
      <p:sp>
        <p:nvSpPr>
          <p:cNvPr id="146443" name="Rectangle 11"/>
          <p:cNvSpPr>
            <a:spLocks noChangeArrowheads="1"/>
          </p:cNvSpPr>
          <p:nvPr/>
        </p:nvSpPr>
        <p:spPr bwMode="auto">
          <a:xfrm>
            <a:off x="7939089" y="2657476"/>
            <a:ext cx="1157287" cy="1000125"/>
          </a:xfrm>
          <a:prstGeom prst="rect">
            <a:avLst/>
          </a:prstGeom>
          <a:solidFill>
            <a:srgbClr val="339966"/>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rPr>
              <a:t>Small</a:t>
            </a:r>
          </a:p>
          <a:p>
            <a:pPr>
              <a:defRPr/>
            </a:pPr>
            <a:r>
              <a:rPr lang="en-US" altLang="zh-CN" sz="2000" b="1">
                <a:effectLst>
                  <a:outerShdw blurRad="38100" dist="38100" dir="2700000" algn="tl">
                    <a:srgbClr val="FFFFFF"/>
                  </a:outerShdw>
                </a:effectLst>
              </a:rPr>
              <a:t> core</a:t>
            </a:r>
          </a:p>
        </p:txBody>
      </p:sp>
      <p:sp>
        <p:nvSpPr>
          <p:cNvPr id="80909" name="Rectangle 12"/>
          <p:cNvSpPr>
            <a:spLocks noChangeArrowheads="1"/>
          </p:cNvSpPr>
          <p:nvPr/>
        </p:nvSpPr>
        <p:spPr bwMode="auto">
          <a:xfrm>
            <a:off x="2447925" y="2752726"/>
            <a:ext cx="1157288" cy="1000125"/>
          </a:xfrm>
          <a:prstGeom prst="rect">
            <a:avLst/>
          </a:prstGeom>
          <a:solidFill>
            <a:schemeClr val="accent1"/>
          </a:solidFill>
          <a:ln w="19050" algn="ctr">
            <a:solidFill>
              <a:schemeClr val="tx1"/>
            </a:solidFill>
            <a:miter lim="800000"/>
            <a:headEnd/>
            <a:tailEnd type="none" w="lg" len="med"/>
          </a:ln>
        </p:spPr>
        <p:txBody>
          <a:bodyPr wrap="none" anchor="ctr"/>
          <a:lstStyle/>
          <a:p>
            <a:endParaRPr lang="zh-CN" altLang="en-US"/>
          </a:p>
        </p:txBody>
      </p:sp>
      <p:sp>
        <p:nvSpPr>
          <p:cNvPr id="80910" name="Rectangle 13"/>
          <p:cNvSpPr>
            <a:spLocks noChangeArrowheads="1"/>
          </p:cNvSpPr>
          <p:nvPr/>
        </p:nvSpPr>
        <p:spPr bwMode="auto">
          <a:xfrm>
            <a:off x="3629025" y="2762251"/>
            <a:ext cx="1157288" cy="1000125"/>
          </a:xfrm>
          <a:prstGeom prst="rect">
            <a:avLst/>
          </a:prstGeom>
          <a:solidFill>
            <a:schemeClr val="accent1"/>
          </a:solidFill>
          <a:ln w="19050" algn="ctr">
            <a:solidFill>
              <a:schemeClr val="tx1"/>
            </a:solidFill>
            <a:miter lim="800000"/>
            <a:headEnd/>
            <a:tailEnd type="none" w="lg" len="med"/>
          </a:ln>
        </p:spPr>
        <p:txBody>
          <a:bodyPr wrap="none" anchor="ctr"/>
          <a:lstStyle/>
          <a:p>
            <a:endParaRPr lang="zh-CN" altLang="en-US"/>
          </a:p>
        </p:txBody>
      </p:sp>
      <p:sp>
        <p:nvSpPr>
          <p:cNvPr id="80911" name="Rectangle 14"/>
          <p:cNvSpPr>
            <a:spLocks noChangeArrowheads="1"/>
          </p:cNvSpPr>
          <p:nvPr/>
        </p:nvSpPr>
        <p:spPr bwMode="auto">
          <a:xfrm>
            <a:off x="2447925" y="1724026"/>
            <a:ext cx="1157288" cy="1000125"/>
          </a:xfrm>
          <a:prstGeom prst="rect">
            <a:avLst/>
          </a:prstGeom>
          <a:solidFill>
            <a:schemeClr val="accent1"/>
          </a:solidFill>
          <a:ln w="19050" algn="ctr">
            <a:solidFill>
              <a:schemeClr val="tx1"/>
            </a:solidFill>
            <a:miter lim="800000"/>
            <a:headEnd/>
            <a:tailEnd type="none" w="lg" len="med"/>
          </a:ln>
        </p:spPr>
        <p:txBody>
          <a:bodyPr wrap="none" anchor="ctr"/>
          <a:lstStyle/>
          <a:p>
            <a:endParaRPr lang="zh-CN" altLang="en-US"/>
          </a:p>
        </p:txBody>
      </p:sp>
      <p:sp>
        <p:nvSpPr>
          <p:cNvPr id="80912" name="Rectangle 15"/>
          <p:cNvSpPr>
            <a:spLocks noChangeArrowheads="1"/>
          </p:cNvSpPr>
          <p:nvPr/>
        </p:nvSpPr>
        <p:spPr bwMode="auto">
          <a:xfrm>
            <a:off x="3619500" y="1724026"/>
            <a:ext cx="1157288" cy="1000125"/>
          </a:xfrm>
          <a:prstGeom prst="rect">
            <a:avLst/>
          </a:prstGeom>
          <a:solidFill>
            <a:schemeClr val="accent1"/>
          </a:solidFill>
          <a:ln w="19050" algn="ctr">
            <a:solidFill>
              <a:schemeClr val="tx1"/>
            </a:solidFill>
            <a:miter lim="800000"/>
            <a:headEnd/>
            <a:tailEnd type="none" w="lg" len="med"/>
          </a:ln>
        </p:spPr>
        <p:txBody>
          <a:bodyPr wrap="none" anchor="ctr"/>
          <a:lstStyle/>
          <a:p>
            <a:endParaRPr lang="zh-CN" altLang="en-US"/>
          </a:p>
        </p:txBody>
      </p:sp>
      <p:sp>
        <p:nvSpPr>
          <p:cNvPr id="146448" name="Rectangle 16"/>
          <p:cNvSpPr>
            <a:spLocks noChangeArrowheads="1"/>
          </p:cNvSpPr>
          <p:nvPr/>
        </p:nvSpPr>
        <p:spPr bwMode="auto">
          <a:xfrm>
            <a:off x="2452689" y="1757363"/>
            <a:ext cx="2314575" cy="1985962"/>
          </a:xfrm>
          <a:prstGeom prst="rect">
            <a:avLst/>
          </a:prstGeom>
          <a:solidFill>
            <a:srgbClr val="339966"/>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rPr>
              <a:t>Big core</a:t>
            </a:r>
          </a:p>
        </p:txBody>
      </p:sp>
      <p:sp>
        <p:nvSpPr>
          <p:cNvPr id="146449" name="Rectangle 17"/>
          <p:cNvSpPr>
            <a:spLocks noChangeArrowheads="1"/>
          </p:cNvSpPr>
          <p:nvPr/>
        </p:nvSpPr>
        <p:spPr bwMode="auto">
          <a:xfrm>
            <a:off x="2538414" y="1257300"/>
            <a:ext cx="2886075" cy="400050"/>
          </a:xfrm>
          <a:prstGeom prst="rect">
            <a:avLst/>
          </a:prstGeom>
          <a:solidFill>
            <a:srgbClr val="FF66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rPr>
              <a:t>Cache</a:t>
            </a:r>
          </a:p>
        </p:txBody>
      </p:sp>
      <p:sp>
        <p:nvSpPr>
          <p:cNvPr id="80915" name="Rectangle 18"/>
          <p:cNvSpPr>
            <a:spLocks noChangeArrowheads="1"/>
          </p:cNvSpPr>
          <p:nvPr/>
        </p:nvSpPr>
        <p:spPr bwMode="auto">
          <a:xfrm>
            <a:off x="4795838" y="1671638"/>
            <a:ext cx="628650" cy="2043112"/>
          </a:xfrm>
          <a:prstGeom prst="rect">
            <a:avLst/>
          </a:prstGeom>
          <a:solidFill>
            <a:srgbClr val="FF6600"/>
          </a:solidFill>
          <a:ln w="19050" algn="ctr">
            <a:solidFill>
              <a:schemeClr val="tx1"/>
            </a:solidFill>
            <a:miter lim="800000"/>
            <a:headEnd/>
            <a:tailEnd type="none" w="lg" len="med"/>
          </a:ln>
        </p:spPr>
        <p:txBody>
          <a:bodyPr wrap="none" anchor="ctr"/>
          <a:lstStyle/>
          <a:p>
            <a:endParaRPr lang="zh-CN" altLang="en-US"/>
          </a:p>
        </p:txBody>
      </p:sp>
      <p:sp>
        <p:nvSpPr>
          <p:cNvPr id="80916" name="Rectangle 19"/>
          <p:cNvSpPr>
            <a:spLocks noChangeArrowheads="1"/>
          </p:cNvSpPr>
          <p:nvPr/>
        </p:nvSpPr>
        <p:spPr bwMode="auto">
          <a:xfrm>
            <a:off x="3895726" y="4214814"/>
            <a:ext cx="214313" cy="2314575"/>
          </a:xfrm>
          <a:prstGeom prst="rect">
            <a:avLst/>
          </a:prstGeom>
          <a:solidFill>
            <a:srgbClr val="FF6600"/>
          </a:solidFill>
          <a:ln w="19050" algn="ctr">
            <a:solidFill>
              <a:schemeClr val="tx1"/>
            </a:solidFill>
            <a:miter lim="800000"/>
            <a:headEnd/>
            <a:tailEnd type="none" w="lg" len="med"/>
          </a:ln>
        </p:spPr>
        <p:txBody>
          <a:bodyPr wrap="none" anchor="ctr"/>
          <a:lstStyle/>
          <a:p>
            <a:endParaRPr lang="zh-CN" altLang="en-US"/>
          </a:p>
        </p:txBody>
      </p:sp>
      <p:sp>
        <p:nvSpPr>
          <p:cNvPr id="146452" name="Rectangle 20"/>
          <p:cNvSpPr>
            <a:spLocks noChangeArrowheads="1"/>
          </p:cNvSpPr>
          <p:nvPr/>
        </p:nvSpPr>
        <p:spPr bwMode="auto">
          <a:xfrm>
            <a:off x="2695575" y="5172076"/>
            <a:ext cx="2743200" cy="214313"/>
          </a:xfrm>
          <a:prstGeom prst="rect">
            <a:avLst/>
          </a:prstGeom>
          <a:solidFill>
            <a:srgbClr val="FF66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rPr>
              <a:t>Cache</a:t>
            </a:r>
          </a:p>
        </p:txBody>
      </p:sp>
      <p:sp>
        <p:nvSpPr>
          <p:cNvPr id="146453" name="Rectangle 21"/>
          <p:cNvSpPr>
            <a:spLocks noChangeArrowheads="1"/>
          </p:cNvSpPr>
          <p:nvPr/>
        </p:nvSpPr>
        <p:spPr bwMode="auto">
          <a:xfrm>
            <a:off x="5853114" y="3214688"/>
            <a:ext cx="428625" cy="500062"/>
          </a:xfrm>
          <a:prstGeom prst="rect">
            <a:avLst/>
          </a:prstGeom>
          <a:solidFill>
            <a:srgbClr val="FF00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rPr>
              <a:t>1</a:t>
            </a:r>
          </a:p>
        </p:txBody>
      </p:sp>
      <p:sp>
        <p:nvSpPr>
          <p:cNvPr id="146454" name="Rectangle 22"/>
          <p:cNvSpPr>
            <a:spLocks noChangeArrowheads="1"/>
          </p:cNvSpPr>
          <p:nvPr/>
        </p:nvSpPr>
        <p:spPr bwMode="auto">
          <a:xfrm>
            <a:off x="5853114" y="2714626"/>
            <a:ext cx="428625" cy="500063"/>
          </a:xfrm>
          <a:prstGeom prst="rect">
            <a:avLst/>
          </a:prstGeom>
          <a:solidFill>
            <a:srgbClr val="FF00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rPr>
              <a:t>2</a:t>
            </a:r>
          </a:p>
        </p:txBody>
      </p:sp>
      <p:sp>
        <p:nvSpPr>
          <p:cNvPr id="146455" name="Rectangle 23"/>
          <p:cNvSpPr>
            <a:spLocks noChangeArrowheads="1"/>
          </p:cNvSpPr>
          <p:nvPr/>
        </p:nvSpPr>
        <p:spPr bwMode="auto">
          <a:xfrm>
            <a:off x="5853114" y="2200276"/>
            <a:ext cx="428625" cy="500063"/>
          </a:xfrm>
          <a:prstGeom prst="rect">
            <a:avLst/>
          </a:prstGeom>
          <a:solidFill>
            <a:srgbClr val="FF00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rPr>
              <a:t>3</a:t>
            </a:r>
          </a:p>
        </p:txBody>
      </p:sp>
      <p:sp>
        <p:nvSpPr>
          <p:cNvPr id="146456" name="Rectangle 24"/>
          <p:cNvSpPr>
            <a:spLocks noChangeArrowheads="1"/>
          </p:cNvSpPr>
          <p:nvPr/>
        </p:nvSpPr>
        <p:spPr bwMode="auto">
          <a:xfrm>
            <a:off x="5853114" y="1685926"/>
            <a:ext cx="428625" cy="500063"/>
          </a:xfrm>
          <a:prstGeom prst="rect">
            <a:avLst/>
          </a:prstGeom>
          <a:solidFill>
            <a:srgbClr val="FF00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rPr>
              <a:t>4</a:t>
            </a:r>
          </a:p>
        </p:txBody>
      </p:sp>
      <p:sp>
        <p:nvSpPr>
          <p:cNvPr id="146457" name="Rectangle 25"/>
          <p:cNvSpPr>
            <a:spLocks noChangeArrowheads="1"/>
          </p:cNvSpPr>
          <p:nvPr/>
        </p:nvSpPr>
        <p:spPr bwMode="auto">
          <a:xfrm>
            <a:off x="6510339" y="3214688"/>
            <a:ext cx="428625" cy="500062"/>
          </a:xfrm>
          <a:prstGeom prst="rect">
            <a:avLst/>
          </a:prstGeom>
          <a:solidFill>
            <a:srgbClr val="99CC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rPr>
              <a:t>1</a:t>
            </a:r>
          </a:p>
        </p:txBody>
      </p:sp>
      <p:sp>
        <p:nvSpPr>
          <p:cNvPr id="146458" name="Rectangle 26"/>
          <p:cNvSpPr>
            <a:spLocks noChangeArrowheads="1"/>
          </p:cNvSpPr>
          <p:nvPr/>
        </p:nvSpPr>
        <p:spPr bwMode="auto">
          <a:xfrm>
            <a:off x="6510339" y="2728913"/>
            <a:ext cx="428625" cy="500062"/>
          </a:xfrm>
          <a:prstGeom prst="rect">
            <a:avLst/>
          </a:prstGeom>
          <a:solidFill>
            <a:srgbClr val="99CC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rPr>
              <a:t>2</a:t>
            </a:r>
          </a:p>
        </p:txBody>
      </p:sp>
      <p:sp>
        <p:nvSpPr>
          <p:cNvPr id="146459" name="Rectangle 27"/>
          <p:cNvSpPr>
            <a:spLocks noChangeArrowheads="1"/>
          </p:cNvSpPr>
          <p:nvPr/>
        </p:nvSpPr>
        <p:spPr bwMode="auto">
          <a:xfrm>
            <a:off x="9596439" y="3186113"/>
            <a:ext cx="428625" cy="500062"/>
          </a:xfrm>
          <a:prstGeom prst="rect">
            <a:avLst/>
          </a:prstGeom>
          <a:solidFill>
            <a:srgbClr val="FF00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rPr>
              <a:t>1</a:t>
            </a:r>
          </a:p>
        </p:txBody>
      </p:sp>
      <p:sp>
        <p:nvSpPr>
          <p:cNvPr id="146460" name="Rectangle 28"/>
          <p:cNvSpPr>
            <a:spLocks noChangeArrowheads="1"/>
          </p:cNvSpPr>
          <p:nvPr/>
        </p:nvSpPr>
        <p:spPr bwMode="auto">
          <a:xfrm>
            <a:off x="10067926" y="3186113"/>
            <a:ext cx="428625" cy="500062"/>
          </a:xfrm>
          <a:prstGeom prst="rect">
            <a:avLst/>
          </a:prstGeom>
          <a:solidFill>
            <a:srgbClr val="99CC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rPr>
              <a:t>1</a:t>
            </a:r>
          </a:p>
        </p:txBody>
      </p:sp>
      <p:sp>
        <p:nvSpPr>
          <p:cNvPr id="146461" name="Rectangle 29"/>
          <p:cNvSpPr>
            <a:spLocks noChangeArrowheads="1"/>
          </p:cNvSpPr>
          <p:nvPr/>
        </p:nvSpPr>
        <p:spPr bwMode="auto">
          <a:xfrm>
            <a:off x="5791201" y="6062663"/>
            <a:ext cx="428625" cy="500062"/>
          </a:xfrm>
          <a:prstGeom prst="rect">
            <a:avLst/>
          </a:prstGeom>
          <a:solidFill>
            <a:srgbClr val="FF00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rPr>
              <a:t>1</a:t>
            </a:r>
          </a:p>
        </p:txBody>
      </p:sp>
      <p:sp>
        <p:nvSpPr>
          <p:cNvPr id="146462" name="Rectangle 30"/>
          <p:cNvSpPr>
            <a:spLocks noChangeArrowheads="1"/>
          </p:cNvSpPr>
          <p:nvPr/>
        </p:nvSpPr>
        <p:spPr bwMode="auto">
          <a:xfrm>
            <a:off x="5791201" y="5567363"/>
            <a:ext cx="428625" cy="500062"/>
          </a:xfrm>
          <a:prstGeom prst="rect">
            <a:avLst/>
          </a:prstGeom>
          <a:solidFill>
            <a:srgbClr val="FF00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rPr>
              <a:t>2</a:t>
            </a:r>
          </a:p>
        </p:txBody>
      </p:sp>
      <p:sp>
        <p:nvSpPr>
          <p:cNvPr id="146463" name="Rectangle 31"/>
          <p:cNvSpPr>
            <a:spLocks noChangeArrowheads="1"/>
          </p:cNvSpPr>
          <p:nvPr/>
        </p:nvSpPr>
        <p:spPr bwMode="auto">
          <a:xfrm>
            <a:off x="5791201" y="5038726"/>
            <a:ext cx="428625" cy="500063"/>
          </a:xfrm>
          <a:prstGeom prst="rect">
            <a:avLst/>
          </a:prstGeom>
          <a:solidFill>
            <a:srgbClr val="FF00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rPr>
              <a:t>3</a:t>
            </a:r>
          </a:p>
        </p:txBody>
      </p:sp>
      <p:sp>
        <p:nvSpPr>
          <p:cNvPr id="146464" name="Rectangle 32"/>
          <p:cNvSpPr>
            <a:spLocks noChangeArrowheads="1"/>
          </p:cNvSpPr>
          <p:nvPr/>
        </p:nvSpPr>
        <p:spPr bwMode="auto">
          <a:xfrm>
            <a:off x="5791201" y="4538663"/>
            <a:ext cx="428625" cy="500062"/>
          </a:xfrm>
          <a:prstGeom prst="rect">
            <a:avLst/>
          </a:prstGeom>
          <a:solidFill>
            <a:srgbClr val="FF00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rPr>
              <a:t>4</a:t>
            </a:r>
          </a:p>
        </p:txBody>
      </p:sp>
      <p:sp>
        <p:nvSpPr>
          <p:cNvPr id="146465" name="Rectangle 33"/>
          <p:cNvSpPr>
            <a:spLocks noChangeArrowheads="1"/>
          </p:cNvSpPr>
          <p:nvPr/>
        </p:nvSpPr>
        <p:spPr bwMode="auto">
          <a:xfrm>
            <a:off x="6515101" y="6062663"/>
            <a:ext cx="428625" cy="500062"/>
          </a:xfrm>
          <a:prstGeom prst="rect">
            <a:avLst/>
          </a:prstGeom>
          <a:solidFill>
            <a:srgbClr val="99CC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rPr>
              <a:t>1</a:t>
            </a:r>
          </a:p>
        </p:txBody>
      </p:sp>
      <p:sp>
        <p:nvSpPr>
          <p:cNvPr id="146466" name="Rectangle 34"/>
          <p:cNvSpPr>
            <a:spLocks noChangeArrowheads="1"/>
          </p:cNvSpPr>
          <p:nvPr/>
        </p:nvSpPr>
        <p:spPr bwMode="auto">
          <a:xfrm>
            <a:off x="6515101" y="5562601"/>
            <a:ext cx="428625" cy="500063"/>
          </a:xfrm>
          <a:prstGeom prst="rect">
            <a:avLst/>
          </a:prstGeom>
          <a:solidFill>
            <a:srgbClr val="99CC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rPr>
              <a:t>2</a:t>
            </a:r>
          </a:p>
        </p:txBody>
      </p:sp>
      <p:sp>
        <p:nvSpPr>
          <p:cNvPr id="146467" name="Rectangle 35"/>
          <p:cNvSpPr>
            <a:spLocks noChangeArrowheads="1"/>
          </p:cNvSpPr>
          <p:nvPr/>
        </p:nvSpPr>
        <p:spPr bwMode="auto">
          <a:xfrm>
            <a:off x="6515101" y="5048251"/>
            <a:ext cx="428625" cy="500063"/>
          </a:xfrm>
          <a:prstGeom prst="rect">
            <a:avLst/>
          </a:prstGeom>
          <a:solidFill>
            <a:srgbClr val="99CC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rPr>
              <a:t>3</a:t>
            </a:r>
          </a:p>
        </p:txBody>
      </p:sp>
      <p:sp>
        <p:nvSpPr>
          <p:cNvPr id="146468" name="Rectangle 36"/>
          <p:cNvSpPr>
            <a:spLocks noChangeArrowheads="1"/>
          </p:cNvSpPr>
          <p:nvPr/>
        </p:nvSpPr>
        <p:spPr bwMode="auto">
          <a:xfrm>
            <a:off x="6515101" y="4533901"/>
            <a:ext cx="428625" cy="500063"/>
          </a:xfrm>
          <a:prstGeom prst="rect">
            <a:avLst/>
          </a:prstGeom>
          <a:solidFill>
            <a:srgbClr val="99CC00"/>
          </a:solidFill>
          <a:ln w="19050" algn="ctr">
            <a:solidFill>
              <a:schemeClr val="tx1"/>
            </a:solidFill>
            <a:miter lim="800000"/>
            <a:headEnd/>
            <a:tailEnd type="none" w="lg" len="med"/>
          </a:ln>
          <a:effectLst/>
        </p:spPr>
        <p:txBody>
          <a:bodyPr wrap="none" anchor="ctr"/>
          <a:lstStyle/>
          <a:p>
            <a:pPr>
              <a:defRPr/>
            </a:pPr>
            <a:r>
              <a:rPr lang="en-US" altLang="zh-CN" sz="2000" b="1">
                <a:effectLst>
                  <a:outerShdw blurRad="38100" dist="38100" dir="2700000" algn="tl">
                    <a:srgbClr val="FFFFFF"/>
                  </a:outerShdw>
                </a:effectLst>
              </a:rPr>
              <a:t>4</a:t>
            </a:r>
          </a:p>
        </p:txBody>
      </p:sp>
      <p:sp>
        <p:nvSpPr>
          <p:cNvPr id="146469" name="Text Box 37"/>
          <p:cNvSpPr txBox="1">
            <a:spLocks noChangeArrowheads="1"/>
          </p:cNvSpPr>
          <p:nvPr/>
        </p:nvSpPr>
        <p:spPr bwMode="auto">
          <a:xfrm>
            <a:off x="5838826" y="1243013"/>
            <a:ext cx="1000125" cy="366712"/>
          </a:xfrm>
          <a:prstGeom prst="rect">
            <a:avLst/>
          </a:prstGeom>
          <a:noFill/>
          <a:ln w="19050" algn="ctr">
            <a:noFill/>
            <a:miter lim="800000"/>
            <a:headEnd/>
            <a:tailEnd type="none" w="lg" len="med"/>
          </a:ln>
          <a:effectLst/>
        </p:spPr>
        <p:txBody>
          <a:bodyPr>
            <a:spAutoFit/>
          </a:bodyPr>
          <a:lstStyle/>
          <a:p>
            <a:pPr algn="l">
              <a:spcBef>
                <a:spcPct val="50000"/>
              </a:spcBef>
              <a:defRPr/>
            </a:pPr>
            <a:r>
              <a:rPr lang="en-US" altLang="zh-CN">
                <a:effectLst>
                  <a:outerShdw blurRad="38100" dist="38100" dir="2700000" algn="tl">
                    <a:srgbClr val="C0C0C0"/>
                  </a:outerShdw>
                </a:effectLst>
              </a:rPr>
              <a:t>Power</a:t>
            </a:r>
          </a:p>
        </p:txBody>
      </p:sp>
      <p:sp>
        <p:nvSpPr>
          <p:cNvPr id="146470" name="Text Box 38"/>
          <p:cNvSpPr txBox="1">
            <a:spLocks noChangeArrowheads="1"/>
          </p:cNvSpPr>
          <p:nvPr/>
        </p:nvSpPr>
        <p:spPr bwMode="auto">
          <a:xfrm>
            <a:off x="6353175" y="2228851"/>
            <a:ext cx="1500188" cy="366713"/>
          </a:xfrm>
          <a:prstGeom prst="rect">
            <a:avLst/>
          </a:prstGeom>
          <a:noFill/>
          <a:ln w="19050" algn="ctr">
            <a:noFill/>
            <a:miter lim="800000"/>
            <a:headEnd/>
            <a:tailEnd type="none" w="lg" len="med"/>
          </a:ln>
          <a:effectLst/>
        </p:spPr>
        <p:txBody>
          <a:bodyPr>
            <a:spAutoFit/>
          </a:bodyPr>
          <a:lstStyle/>
          <a:p>
            <a:pPr algn="l">
              <a:spcBef>
                <a:spcPct val="50000"/>
              </a:spcBef>
              <a:defRPr/>
            </a:pPr>
            <a:r>
              <a:rPr lang="en-US" altLang="zh-CN">
                <a:effectLst>
                  <a:outerShdw blurRad="38100" dist="38100" dir="2700000" algn="tl">
                    <a:srgbClr val="C0C0C0"/>
                  </a:outerShdw>
                </a:effectLst>
              </a:rPr>
              <a:t>Performance</a:t>
            </a:r>
          </a:p>
        </p:txBody>
      </p:sp>
      <p:sp>
        <p:nvSpPr>
          <p:cNvPr id="146471" name="Text Box 39"/>
          <p:cNvSpPr txBox="1">
            <a:spLocks noChangeArrowheads="1"/>
          </p:cNvSpPr>
          <p:nvPr/>
        </p:nvSpPr>
        <p:spPr bwMode="auto">
          <a:xfrm>
            <a:off x="7496176" y="3962401"/>
            <a:ext cx="3171825" cy="1920875"/>
          </a:xfrm>
          <a:prstGeom prst="rect">
            <a:avLst/>
          </a:prstGeom>
          <a:noFill/>
          <a:ln w="19050" algn="ctr">
            <a:noFill/>
            <a:miter lim="800000"/>
            <a:headEnd/>
            <a:tailEnd type="none" w="lg" len="med"/>
          </a:ln>
          <a:effectLst/>
        </p:spPr>
        <p:txBody>
          <a:bodyPr>
            <a:spAutoFit/>
          </a:bodyPr>
          <a:lstStyle/>
          <a:p>
            <a:pPr algn="l">
              <a:spcBef>
                <a:spcPct val="50000"/>
              </a:spcBef>
              <a:defRPr/>
            </a:pPr>
            <a:r>
              <a:rPr lang="en-US" altLang="zh-CN" sz="2000" b="1">
                <a:effectLst>
                  <a:outerShdw blurRad="38100" dist="38100" dir="2700000" algn="tl">
                    <a:srgbClr val="C0C0C0"/>
                  </a:outerShdw>
                </a:effectLst>
              </a:rPr>
              <a:t>Many core is more power efficient</a:t>
            </a:r>
          </a:p>
          <a:p>
            <a:pPr algn="l">
              <a:spcBef>
                <a:spcPct val="50000"/>
              </a:spcBef>
              <a:defRPr/>
            </a:pPr>
            <a:r>
              <a:rPr lang="en-US" altLang="zh-CN" sz="2000" b="1">
                <a:effectLst>
                  <a:outerShdw blurRad="38100" dist="38100" dir="2700000" algn="tl">
                    <a:srgbClr val="C0C0C0"/>
                  </a:outerShdw>
                </a:effectLst>
              </a:rPr>
              <a:t>Power ~ area</a:t>
            </a:r>
          </a:p>
          <a:p>
            <a:pPr algn="l">
              <a:spcBef>
                <a:spcPct val="50000"/>
              </a:spcBef>
              <a:defRPr/>
            </a:pPr>
            <a:r>
              <a:rPr lang="en-US" altLang="zh-CN" sz="2000" b="1">
                <a:effectLst>
                  <a:outerShdw blurRad="38100" dist="38100" dir="2700000" algn="tl">
                    <a:srgbClr val="C0C0C0"/>
                  </a:outerShdw>
                </a:effectLst>
              </a:rPr>
              <a:t>Single thread performance ~ area**.5</a:t>
            </a:r>
          </a:p>
        </p:txBody>
      </p:sp>
    </p:spTree>
  </p:cSld>
  <p:clrMapOvr>
    <a:masterClrMapping/>
  </p:clrMapOvr>
  <p:transition spd="slow">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Why </a:t>
            </a:r>
            <a:r>
              <a:rPr lang="en-US" altLang="zh-CN" dirty="0" err="1"/>
              <a:t>Multicore</a:t>
            </a:r>
            <a:r>
              <a:rPr lang="en-US" altLang="zh-CN" dirty="0"/>
              <a:t>?</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Picture 4"/>
          <p:cNvPicPr>
            <a:picLocks noChangeAspect="1" noChangeArrowheads="1"/>
          </p:cNvPicPr>
          <p:nvPr/>
        </p:nvPicPr>
        <p:blipFill>
          <a:blip r:embed="rId2"/>
          <a:srcRect/>
          <a:stretch>
            <a:fillRect/>
          </a:stretch>
        </p:blipFill>
        <p:spPr bwMode="auto">
          <a:xfrm>
            <a:off x="1524000" y="1071546"/>
            <a:ext cx="9144000" cy="5041900"/>
          </a:xfrm>
          <a:prstGeom prst="rect">
            <a:avLst/>
          </a:prstGeom>
          <a:noFill/>
          <a:ln w="50800" algn="ctr">
            <a:noFill/>
            <a:miter lim="800000"/>
            <a:headEnd/>
            <a:tailEnd/>
          </a:ln>
        </p:spPr>
      </p:pic>
    </p:spTree>
  </p:cSld>
  <p:clrMapOvr>
    <a:masterClrMapping/>
  </p:clrMapOvr>
  <p:transition spd="slow">
    <p:pull dir="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rrowheads="1"/>
          </p:cNvSpPr>
          <p:nvPr>
            <p:ph type="title"/>
          </p:nvPr>
        </p:nvSpPr>
        <p:spPr>
          <a:xfrm>
            <a:off x="2855913" y="0"/>
            <a:ext cx="7561262" cy="719138"/>
          </a:xfrm>
        </p:spPr>
        <p:txBody>
          <a:bodyPr/>
          <a:lstStyle/>
          <a:p>
            <a:pPr eaLnBrk="1" hangingPunct="1"/>
            <a:r>
              <a:rPr lang="en-US" altLang="zh-CN"/>
              <a:t>Topics in Chapter</a:t>
            </a:r>
          </a:p>
        </p:txBody>
      </p:sp>
      <p:sp>
        <p:nvSpPr>
          <p:cNvPr id="6147" name="Rectangle 3"/>
          <p:cNvSpPr>
            <a:spLocks noGrp="1" noRot="1" noChangeArrowheads="1"/>
          </p:cNvSpPr>
          <p:nvPr>
            <p:ph idx="1"/>
          </p:nvPr>
        </p:nvSpPr>
        <p:spPr>
          <a:xfrm>
            <a:off x="1828800" y="914400"/>
            <a:ext cx="8534400" cy="5410200"/>
          </a:xfrm>
        </p:spPr>
        <p:txBody>
          <a:bodyPr>
            <a:normAutofit lnSpcReduction="10000"/>
          </a:bodyPr>
          <a:lstStyle/>
          <a:p>
            <a:pPr eaLnBrk="1" hangingPunct="1">
              <a:lnSpc>
                <a:spcPct val="90000"/>
              </a:lnSpc>
              <a:buFont typeface="Wingdings" pitchFamily="2" charset="2"/>
              <a:buNone/>
            </a:pPr>
            <a:r>
              <a:rPr lang="en-US" altLang="zh-CN" sz="2800">
                <a:solidFill>
                  <a:schemeClr val="folHlink"/>
                </a:solidFill>
                <a:latin typeface="Comic Sans MS" pitchFamily="66" charset="0"/>
              </a:rPr>
              <a:t>1.1  Why take this course ?</a:t>
            </a:r>
          </a:p>
          <a:p>
            <a:pPr eaLnBrk="1" hangingPunct="1">
              <a:lnSpc>
                <a:spcPct val="90000"/>
              </a:lnSpc>
              <a:buFont typeface="Wingdings" pitchFamily="2" charset="2"/>
              <a:buNone/>
            </a:pPr>
            <a:r>
              <a:rPr lang="en-US" altLang="zh-CN" sz="2800">
                <a:solidFill>
                  <a:schemeClr val="folHlink"/>
                </a:solidFill>
                <a:latin typeface="Comic Sans MS" pitchFamily="66" charset="0"/>
              </a:rPr>
              <a:t>1.2  Classes of computers in current computer market</a:t>
            </a:r>
          </a:p>
          <a:p>
            <a:pPr eaLnBrk="1" hangingPunct="1">
              <a:lnSpc>
                <a:spcPct val="90000"/>
              </a:lnSpc>
              <a:buFont typeface="Wingdings" pitchFamily="2" charset="2"/>
              <a:buNone/>
            </a:pPr>
            <a:r>
              <a:rPr lang="en-US" altLang="zh-CN" sz="2800">
                <a:solidFill>
                  <a:schemeClr val="folHlink"/>
                </a:solidFill>
                <a:latin typeface="Comic Sans MS" pitchFamily="66" charset="0"/>
              </a:rPr>
              <a:t>1.3  Defining computer architecture  and What’s the task of computer design?</a:t>
            </a:r>
          </a:p>
          <a:p>
            <a:pPr eaLnBrk="1" hangingPunct="1">
              <a:lnSpc>
                <a:spcPct val="90000"/>
              </a:lnSpc>
              <a:buFont typeface="Wingdings" pitchFamily="2" charset="2"/>
              <a:buNone/>
            </a:pPr>
            <a:r>
              <a:rPr lang="en-US" altLang="zh-CN" sz="2800">
                <a:solidFill>
                  <a:schemeClr val="folHlink"/>
                </a:solidFill>
                <a:latin typeface="Comic Sans MS" pitchFamily="66" charset="0"/>
              </a:rPr>
              <a:t>1.4  Trends in Technology</a:t>
            </a:r>
          </a:p>
          <a:p>
            <a:pPr eaLnBrk="1" hangingPunct="1">
              <a:lnSpc>
                <a:spcPct val="90000"/>
              </a:lnSpc>
              <a:buFont typeface="Wingdings" pitchFamily="2" charset="2"/>
              <a:buNone/>
            </a:pPr>
            <a:r>
              <a:rPr lang="en-US" altLang="zh-CN" sz="2800">
                <a:solidFill>
                  <a:schemeClr val="folHlink"/>
                </a:solidFill>
                <a:latin typeface="Comic Sans MS" pitchFamily="66" charset="0"/>
              </a:rPr>
              <a:t>1.5  Trends in power in Integrated circuits</a:t>
            </a:r>
          </a:p>
          <a:p>
            <a:pPr eaLnBrk="1" hangingPunct="1">
              <a:lnSpc>
                <a:spcPct val="90000"/>
              </a:lnSpc>
              <a:buFont typeface="Wingdings" pitchFamily="2" charset="2"/>
              <a:buNone/>
            </a:pPr>
            <a:r>
              <a:rPr lang="en-US" altLang="zh-CN" sz="2800">
                <a:solidFill>
                  <a:srgbClr val="0000FF"/>
                </a:solidFill>
                <a:latin typeface="Comic Sans MS" pitchFamily="66" charset="0"/>
              </a:rPr>
              <a:t>1.6  Trends in Cost</a:t>
            </a:r>
          </a:p>
          <a:p>
            <a:pPr eaLnBrk="1" hangingPunct="1">
              <a:lnSpc>
                <a:spcPct val="90000"/>
              </a:lnSpc>
              <a:buFont typeface="Wingdings" pitchFamily="2" charset="2"/>
              <a:buNone/>
            </a:pPr>
            <a:r>
              <a:rPr lang="en-US" altLang="zh-CN" sz="2800">
                <a:solidFill>
                  <a:schemeClr val="folHlink"/>
                </a:solidFill>
                <a:latin typeface="Comic Sans MS" pitchFamily="66" charset="0"/>
              </a:rPr>
              <a:t>1.7  Dependability</a:t>
            </a:r>
          </a:p>
          <a:p>
            <a:pPr eaLnBrk="1" hangingPunct="1">
              <a:lnSpc>
                <a:spcPct val="90000"/>
              </a:lnSpc>
              <a:buFont typeface="Wingdings" pitchFamily="2" charset="2"/>
              <a:buNone/>
            </a:pPr>
            <a:r>
              <a:rPr lang="en-US" altLang="zh-CN" sz="2800">
                <a:solidFill>
                  <a:schemeClr val="folHlink"/>
                </a:solidFill>
                <a:latin typeface="Comic Sans MS" pitchFamily="66" charset="0"/>
              </a:rPr>
              <a:t>1.8  Measuring, Reporting and summerizing Perf.</a:t>
            </a:r>
          </a:p>
          <a:p>
            <a:pPr eaLnBrk="1" hangingPunct="1">
              <a:lnSpc>
                <a:spcPct val="90000"/>
              </a:lnSpc>
              <a:buFont typeface="Wingdings" pitchFamily="2" charset="2"/>
              <a:buNone/>
            </a:pPr>
            <a:r>
              <a:rPr lang="en-US" altLang="zh-CN" sz="2800">
                <a:solidFill>
                  <a:schemeClr val="folHlink"/>
                </a:solidFill>
                <a:latin typeface="Comic Sans MS" pitchFamily="66" charset="0"/>
              </a:rPr>
              <a:t>1.9 Quantitative Principles of computer Design </a:t>
            </a:r>
          </a:p>
          <a:p>
            <a:pPr eaLnBrk="1" hangingPunct="1">
              <a:lnSpc>
                <a:spcPct val="90000"/>
              </a:lnSpc>
              <a:buFont typeface="Wingdings" pitchFamily="2" charset="2"/>
              <a:buNone/>
            </a:pPr>
            <a:r>
              <a:rPr lang="en-US" altLang="zh-CN" sz="2800">
                <a:solidFill>
                  <a:schemeClr val="folHlink"/>
                </a:solidFill>
                <a:latin typeface="Comic Sans MS" pitchFamily="66" charset="0"/>
              </a:rPr>
              <a:t>1.10 Putting it altogether</a:t>
            </a:r>
            <a:endParaRPr lang="en-US" altLang="zh-CN" sz="2800">
              <a:solidFill>
                <a:schemeClr val="folHlink"/>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Rot="1" noChangeArrowheads="1"/>
          </p:cNvSpPr>
          <p:nvPr>
            <p:ph type="title"/>
          </p:nvPr>
        </p:nvSpPr>
        <p:spPr>
          <a:xfrm>
            <a:off x="1847528" y="0"/>
            <a:ext cx="7761287" cy="928688"/>
          </a:xfrm>
        </p:spPr>
        <p:txBody>
          <a:bodyPr/>
          <a:lstStyle/>
          <a:p>
            <a:pPr eaLnBrk="1" hangingPunct="1"/>
            <a:r>
              <a:rPr lang="en-US" altLang="zh-CN" dirty="0">
                <a:solidFill>
                  <a:schemeClr val="bg1"/>
                </a:solidFill>
              </a:rPr>
              <a:t>Major Theme: Lower Cost</a:t>
            </a:r>
          </a:p>
        </p:txBody>
      </p:sp>
      <p:sp>
        <p:nvSpPr>
          <p:cNvPr id="7171" name="Rectangle 3"/>
          <p:cNvSpPr>
            <a:spLocks noGrp="1" noRot="1" noChangeArrowheads="1"/>
          </p:cNvSpPr>
          <p:nvPr>
            <p:ph idx="1"/>
          </p:nvPr>
        </p:nvSpPr>
        <p:spPr>
          <a:xfrm>
            <a:off x="1752600" y="1143000"/>
            <a:ext cx="8915400" cy="4800600"/>
          </a:xfrm>
        </p:spPr>
        <p:txBody>
          <a:bodyPr/>
          <a:lstStyle/>
          <a:p>
            <a:pPr eaLnBrk="1" hangingPunct="1">
              <a:lnSpc>
                <a:spcPct val="90000"/>
              </a:lnSpc>
            </a:pPr>
            <a:r>
              <a:rPr lang="en-US" altLang="zh-CN" sz="2800" dirty="0">
                <a:latin typeface="Comic Sans MS" pitchFamily="66" charset="0"/>
              </a:rPr>
              <a:t>Cost Trend</a:t>
            </a:r>
            <a:endParaRPr lang="en-US" altLang="zh-CN" sz="3600" dirty="0">
              <a:latin typeface="Comic Sans MS" pitchFamily="66" charset="0"/>
            </a:endParaRPr>
          </a:p>
          <a:p>
            <a:pPr lvl="1" eaLnBrk="1" hangingPunct="1">
              <a:lnSpc>
                <a:spcPct val="90000"/>
              </a:lnSpc>
            </a:pPr>
            <a:r>
              <a:rPr lang="en-US" altLang="zh-CN" sz="2400" dirty="0">
                <a:latin typeface="Comic Sans MS" pitchFamily="66" charset="0"/>
              </a:rPr>
              <a:t>Understanding cost trends of  component  is important for designers, since we design for tomorrow</a:t>
            </a:r>
            <a:r>
              <a:rPr lang="en-US" altLang="zh-CN" dirty="0"/>
              <a:t> !</a:t>
            </a:r>
          </a:p>
          <a:p>
            <a:pPr eaLnBrk="1" hangingPunct="1">
              <a:lnSpc>
                <a:spcPct val="90000"/>
              </a:lnSpc>
            </a:pPr>
            <a:r>
              <a:rPr lang="en-US" altLang="zh-CN" sz="2800" dirty="0">
                <a:latin typeface="Comic Sans MS" pitchFamily="66" charset="0"/>
              </a:rPr>
              <a:t>The impact factors for cost:</a:t>
            </a:r>
          </a:p>
          <a:p>
            <a:pPr lvl="1" eaLnBrk="1" hangingPunct="1">
              <a:lnSpc>
                <a:spcPct val="90000"/>
              </a:lnSpc>
            </a:pPr>
            <a:r>
              <a:rPr lang="en-US" altLang="zh-CN" sz="2400" dirty="0">
                <a:solidFill>
                  <a:srgbClr val="FF3300"/>
                </a:solidFill>
                <a:latin typeface="Comic Sans MS" pitchFamily="66" charset="0"/>
              </a:rPr>
              <a:t>Time</a:t>
            </a:r>
            <a:r>
              <a:rPr lang="en-US" altLang="zh-CN" sz="2400" dirty="0">
                <a:latin typeface="Comic Sans MS" pitchFamily="66" charset="0"/>
              </a:rPr>
              <a:t>----Component prices drop over time without major improvements in manufacturing technology</a:t>
            </a:r>
          </a:p>
          <a:p>
            <a:pPr lvl="1" eaLnBrk="1" hangingPunct="1">
              <a:lnSpc>
                <a:spcPct val="90000"/>
              </a:lnSpc>
            </a:pPr>
            <a:r>
              <a:rPr lang="en-US" altLang="zh-CN" sz="2400" dirty="0">
                <a:solidFill>
                  <a:srgbClr val="FF3300"/>
                </a:solidFill>
                <a:latin typeface="Comic Sans MS" pitchFamily="66" charset="0"/>
              </a:rPr>
              <a:t>Volume</a:t>
            </a:r>
            <a:r>
              <a:rPr lang="en-US" altLang="zh-CN" sz="2400" dirty="0">
                <a:latin typeface="Comic Sans MS" pitchFamily="66" charset="0"/>
              </a:rPr>
              <a:t> ----Volume decreases cost due to increases in manufacturing efficiency</a:t>
            </a:r>
            <a:r>
              <a:rPr lang="en-US" altLang="zh-CN" dirty="0"/>
              <a:t>.</a:t>
            </a:r>
          </a:p>
          <a:p>
            <a:pPr lvl="1" eaLnBrk="1" hangingPunct="1">
              <a:lnSpc>
                <a:spcPct val="90000"/>
              </a:lnSpc>
            </a:pPr>
            <a:r>
              <a:rPr lang="en-US" altLang="zh-CN" sz="2400" dirty="0" err="1">
                <a:solidFill>
                  <a:srgbClr val="FF3300"/>
                </a:solidFill>
                <a:latin typeface="Comic Sans MS" pitchFamily="66" charset="0"/>
              </a:rPr>
              <a:t>Commodification</a:t>
            </a:r>
            <a:r>
              <a:rPr lang="en-US" altLang="zh-CN" dirty="0"/>
              <a:t>----</a:t>
            </a:r>
            <a:r>
              <a:rPr lang="en-US" altLang="zh-CN" sz="2400" dirty="0">
                <a:latin typeface="Comic Sans MS" pitchFamily="66" charset="0"/>
              </a:rPr>
              <a:t>The competition among the suppliers of the components will decrease overall product cost.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Rot="1" noChangeArrowheads="1"/>
          </p:cNvSpPr>
          <p:nvPr>
            <p:ph type="title"/>
          </p:nvPr>
        </p:nvSpPr>
        <p:spPr>
          <a:xfrm>
            <a:off x="1991544" y="-99392"/>
            <a:ext cx="7772400" cy="1143000"/>
          </a:xfrm>
        </p:spPr>
        <p:txBody>
          <a:bodyPr>
            <a:normAutofit fontScale="90000"/>
          </a:bodyPr>
          <a:lstStyle/>
          <a:p>
            <a:pPr eaLnBrk="1" hangingPunct="1"/>
            <a:r>
              <a:rPr lang="en-US" altLang="zh-CN" dirty="0">
                <a:solidFill>
                  <a:schemeClr val="bg1"/>
                </a:solidFill>
              </a:rPr>
              <a:t>Understanding Cost Trend by  </a:t>
            </a:r>
            <a:r>
              <a:rPr lang="en-US" altLang="zh-CN" dirty="0"/>
              <a:t>Learning Curve </a:t>
            </a:r>
          </a:p>
        </p:txBody>
      </p:sp>
      <p:graphicFrame>
        <p:nvGraphicFramePr>
          <p:cNvPr id="1026" name="Object 3"/>
          <p:cNvGraphicFramePr>
            <a:graphicFrameLocks noChangeAspect="1"/>
          </p:cNvGraphicFramePr>
          <p:nvPr>
            <p:extLst>
              <p:ext uri="{D42A27DB-BD31-4B8C-83A1-F6EECF244321}">
                <p14:modId xmlns:p14="http://schemas.microsoft.com/office/powerpoint/2010/main" val="2353636141"/>
              </p:ext>
            </p:extLst>
          </p:nvPr>
        </p:nvGraphicFramePr>
        <p:xfrm>
          <a:off x="1631950" y="1484784"/>
          <a:ext cx="8839200" cy="4725988"/>
        </p:xfrm>
        <a:graphic>
          <a:graphicData uri="http://schemas.openxmlformats.org/presentationml/2006/ole">
            <mc:AlternateContent xmlns:mc="http://schemas.openxmlformats.org/markup-compatibility/2006">
              <mc:Choice xmlns:v="urn:schemas-microsoft-com:vml" Requires="v">
                <p:oleObj name="图表" r:id="rId3" imgW="5228280" imgH="2847960" progId="">
                  <p:embed/>
                </p:oleObj>
              </mc:Choice>
              <mc:Fallback>
                <p:oleObj name="图表" r:id="rId3" imgW="5228280" imgH="2847960"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1950" y="1484784"/>
                        <a:ext cx="8839200" cy="4725988"/>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Rot="1" noChangeArrowheads="1"/>
          </p:cNvSpPr>
          <p:nvPr>
            <p:ph type="title"/>
          </p:nvPr>
        </p:nvSpPr>
        <p:spPr/>
        <p:txBody>
          <a:bodyPr/>
          <a:lstStyle/>
          <a:p>
            <a:pPr eaLnBrk="1" hangingPunct="1"/>
            <a:r>
              <a:rPr lang="en-US" altLang="zh-CN" sz="4000" dirty="0">
                <a:solidFill>
                  <a:schemeClr val="bg1"/>
                </a:solidFill>
              </a:rPr>
              <a:t>Price of Pentium4 &amp; </a:t>
            </a:r>
            <a:r>
              <a:rPr lang="en-US" altLang="zh-CN" sz="4000" dirty="0" err="1">
                <a:solidFill>
                  <a:schemeClr val="bg1"/>
                </a:solidFill>
              </a:rPr>
              <a:t>PentiumM</a:t>
            </a:r>
            <a:endParaRPr lang="en-US" altLang="zh-CN" sz="4000" dirty="0">
              <a:solidFill>
                <a:schemeClr val="bg1"/>
              </a:solidFill>
            </a:endParaRPr>
          </a:p>
        </p:txBody>
      </p:sp>
      <p:pic>
        <p:nvPicPr>
          <p:cNvPr id="8195" name="Picture 4"/>
          <p:cNvPicPr>
            <a:picLocks noGrp="1" noChangeAspect="1" noChangeArrowheads="1"/>
          </p:cNvPicPr>
          <p:nvPr>
            <p:ph idx="1"/>
          </p:nvPr>
        </p:nvPicPr>
        <p:blipFill>
          <a:blip r:embed="rId2"/>
          <a:srcRect/>
          <a:stretch>
            <a:fillRect/>
          </a:stretch>
        </p:blipFill>
        <p:spPr>
          <a:xfrm>
            <a:off x="2452662" y="1285860"/>
            <a:ext cx="7164414" cy="5117930"/>
          </a:xfrm>
          <a:noFill/>
        </p:spPr>
      </p:pic>
    </p:spTree>
  </p:cSld>
  <p:clrMapOvr>
    <a:masterClrMapping/>
  </p:clrMapOvr>
  <p:transition spd="slow">
    <p:pull dir="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Rot="1" noChangeArrowheads="1"/>
          </p:cNvSpPr>
          <p:nvPr>
            <p:ph type="title"/>
          </p:nvPr>
        </p:nvSpPr>
        <p:spPr>
          <a:xfrm>
            <a:off x="1735109" y="0"/>
            <a:ext cx="8621713" cy="936625"/>
          </a:xfrm>
        </p:spPr>
        <p:txBody>
          <a:bodyPr/>
          <a:lstStyle/>
          <a:p>
            <a:pPr eaLnBrk="1" hangingPunct="1"/>
            <a:r>
              <a:rPr lang="en-US" altLang="zh-CN" dirty="0">
                <a:solidFill>
                  <a:schemeClr val="bg1"/>
                </a:solidFill>
              </a:rPr>
              <a:t>Rules of Thumb</a:t>
            </a:r>
          </a:p>
        </p:txBody>
      </p:sp>
      <p:sp>
        <p:nvSpPr>
          <p:cNvPr id="9219" name="Rectangle 3"/>
          <p:cNvSpPr>
            <a:spLocks noGrp="1" noRot="1" noChangeArrowheads="1"/>
          </p:cNvSpPr>
          <p:nvPr>
            <p:ph idx="1"/>
          </p:nvPr>
        </p:nvSpPr>
        <p:spPr>
          <a:xfrm>
            <a:off x="1415480" y="1268760"/>
            <a:ext cx="9289032" cy="4683125"/>
          </a:xfrm>
        </p:spPr>
        <p:txBody>
          <a:bodyPr>
            <a:normAutofit lnSpcReduction="10000"/>
          </a:bodyPr>
          <a:lstStyle/>
          <a:p>
            <a:pPr eaLnBrk="1" hangingPunct="1">
              <a:lnSpc>
                <a:spcPct val="90000"/>
              </a:lnSpc>
            </a:pPr>
            <a:r>
              <a:rPr lang="en-US" altLang="zh-CN" sz="3200" dirty="0"/>
              <a:t>Time:   </a:t>
            </a:r>
            <a:r>
              <a:rPr lang="en-US" altLang="zh-CN" sz="3200" dirty="0">
                <a:solidFill>
                  <a:srgbClr val="0000FF"/>
                </a:solidFill>
              </a:rPr>
              <a:t>learning curve</a:t>
            </a:r>
            <a:r>
              <a:rPr lang="en-US" altLang="zh-CN" sz="3200" dirty="0"/>
              <a:t> ----</a:t>
            </a:r>
            <a:r>
              <a:rPr lang="en-US" altLang="zh-CN" sz="3200" dirty="0">
                <a:solidFill>
                  <a:srgbClr val="0000FF"/>
                </a:solidFill>
              </a:rPr>
              <a:t>yield</a:t>
            </a:r>
          </a:p>
          <a:p>
            <a:pPr lvl="1" eaLnBrk="1" hangingPunct="1">
              <a:lnSpc>
                <a:spcPct val="90000"/>
              </a:lnSpc>
            </a:pPr>
            <a:r>
              <a:rPr lang="en-US" altLang="zh-CN" sz="2800" dirty="0">
                <a:solidFill>
                  <a:srgbClr val="0000FF"/>
                </a:solidFill>
              </a:rPr>
              <a:t>Twice the yield will have half the cost.(for chip, board, or a system)</a:t>
            </a:r>
          </a:p>
          <a:p>
            <a:pPr eaLnBrk="1" hangingPunct="1">
              <a:lnSpc>
                <a:spcPct val="90000"/>
              </a:lnSpc>
            </a:pPr>
            <a:r>
              <a:rPr lang="en-US" altLang="zh-CN" sz="3200" dirty="0"/>
              <a:t>Volume:</a:t>
            </a:r>
          </a:p>
          <a:p>
            <a:pPr lvl="1" eaLnBrk="1" hangingPunct="1">
              <a:lnSpc>
                <a:spcPct val="90000"/>
              </a:lnSpc>
            </a:pPr>
            <a:r>
              <a:rPr lang="en-US" altLang="zh-CN" sz="2800" dirty="0">
                <a:solidFill>
                  <a:srgbClr val="0000FF"/>
                </a:solidFill>
              </a:rPr>
              <a:t>Cost decrease about 10% for each doubling of volume.</a:t>
            </a:r>
          </a:p>
          <a:p>
            <a:pPr eaLnBrk="1" hangingPunct="1">
              <a:lnSpc>
                <a:spcPct val="90000"/>
              </a:lnSpc>
            </a:pPr>
            <a:r>
              <a:rPr lang="en-US" altLang="zh-CN" sz="3200" dirty="0"/>
              <a:t>Commodities:</a:t>
            </a:r>
          </a:p>
          <a:p>
            <a:pPr lvl="1" eaLnBrk="1" hangingPunct="1">
              <a:lnSpc>
                <a:spcPct val="90000"/>
              </a:lnSpc>
            </a:pPr>
            <a:r>
              <a:rPr lang="en-US" altLang="zh-CN" sz="2800" dirty="0"/>
              <a:t>Vendor competition</a:t>
            </a:r>
          </a:p>
          <a:p>
            <a:pPr lvl="1" eaLnBrk="1" hangingPunct="1">
              <a:lnSpc>
                <a:spcPct val="90000"/>
              </a:lnSpc>
            </a:pPr>
            <a:r>
              <a:rPr lang="en-US" altLang="zh-CN" sz="2800" dirty="0"/>
              <a:t>Supplier competition</a:t>
            </a:r>
          </a:p>
          <a:p>
            <a:pPr lvl="1" eaLnBrk="1" hangingPunct="1">
              <a:lnSpc>
                <a:spcPct val="90000"/>
              </a:lnSpc>
            </a:pPr>
            <a:r>
              <a:rPr lang="en-US" altLang="zh-CN" sz="2800" dirty="0"/>
              <a:t>Volume increase, however limited profits.</a:t>
            </a:r>
          </a:p>
        </p:txBody>
      </p:sp>
    </p:spTree>
  </p:cSld>
  <p:clrMapOvr>
    <a:masterClrMapping/>
  </p:clrMapOvr>
  <p:transition spd="slow">
    <p:pull dir="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Rot="1" noChangeArrowheads="1"/>
          </p:cNvSpPr>
          <p:nvPr>
            <p:ph type="title"/>
          </p:nvPr>
        </p:nvSpPr>
        <p:spPr/>
        <p:txBody>
          <a:bodyPr/>
          <a:lstStyle/>
          <a:p>
            <a:pPr eaLnBrk="1" hangingPunct="1">
              <a:defRPr/>
            </a:pPr>
            <a:r>
              <a:rPr lang="en-US" altLang="zh-CN" sz="4000">
                <a:effectLst>
                  <a:outerShdw blurRad="38100" dist="38100" dir="2700000" algn="tl">
                    <a:srgbClr val="C0C0C0"/>
                  </a:outerShdw>
                </a:effectLst>
              </a:rPr>
              <a:t>Cost of an </a:t>
            </a:r>
            <a:r>
              <a:rPr lang="en-US" altLang="zh-CN" b="1">
                <a:effectLst>
                  <a:outerShdw blurRad="38100" dist="38100" dir="2700000" algn="tl">
                    <a:srgbClr val="C0C0C0"/>
                  </a:outerShdw>
                </a:effectLst>
                <a:latin typeface="MyriadMM_565_600_" charset="0"/>
              </a:rPr>
              <a:t>Integrated Circuit</a:t>
            </a:r>
          </a:p>
        </p:txBody>
      </p:sp>
      <p:pic>
        <p:nvPicPr>
          <p:cNvPr id="10243" name="Picture 3"/>
          <p:cNvPicPr>
            <a:picLocks noChangeAspect="1" noChangeArrowheads="1"/>
          </p:cNvPicPr>
          <p:nvPr/>
        </p:nvPicPr>
        <p:blipFill>
          <a:blip r:embed="rId3"/>
          <a:srcRect/>
          <a:stretch>
            <a:fillRect/>
          </a:stretch>
        </p:blipFill>
        <p:spPr bwMode="auto">
          <a:xfrm>
            <a:off x="1905000" y="1524001"/>
            <a:ext cx="8382000" cy="1019175"/>
          </a:xfrm>
          <a:prstGeom prst="rect">
            <a:avLst/>
          </a:prstGeom>
          <a:noFill/>
          <a:ln w="9525">
            <a:noFill/>
            <a:miter lim="800000"/>
            <a:headEnd type="none" w="sm" len="sm"/>
            <a:tailEnd type="none" w="sm" len="sm"/>
          </a:ln>
        </p:spPr>
      </p:pic>
      <p:pic>
        <p:nvPicPr>
          <p:cNvPr id="10244" name="Picture 4"/>
          <p:cNvPicPr>
            <a:picLocks noChangeAspect="1" noChangeArrowheads="1"/>
          </p:cNvPicPr>
          <p:nvPr/>
        </p:nvPicPr>
        <p:blipFill>
          <a:blip r:embed="rId4"/>
          <a:srcRect/>
          <a:stretch>
            <a:fillRect/>
          </a:stretch>
        </p:blipFill>
        <p:spPr bwMode="auto">
          <a:xfrm>
            <a:off x="1828800" y="2819400"/>
            <a:ext cx="3733800" cy="717550"/>
          </a:xfrm>
          <a:prstGeom prst="rect">
            <a:avLst/>
          </a:prstGeom>
          <a:noFill/>
          <a:ln w="9525">
            <a:noFill/>
            <a:miter lim="800000"/>
            <a:headEnd type="none" w="sm" len="sm"/>
            <a:tailEnd type="none" w="sm" len="sm"/>
          </a:ln>
        </p:spPr>
      </p:pic>
      <p:pic>
        <p:nvPicPr>
          <p:cNvPr id="10245" name="Picture 5"/>
          <p:cNvPicPr>
            <a:picLocks noChangeAspect="1" noChangeArrowheads="1"/>
          </p:cNvPicPr>
          <p:nvPr/>
        </p:nvPicPr>
        <p:blipFill>
          <a:blip r:embed="rId5"/>
          <a:srcRect/>
          <a:stretch>
            <a:fillRect/>
          </a:stretch>
        </p:blipFill>
        <p:spPr bwMode="auto">
          <a:xfrm>
            <a:off x="1905000" y="3886201"/>
            <a:ext cx="5410200" cy="842963"/>
          </a:xfrm>
          <a:prstGeom prst="rect">
            <a:avLst/>
          </a:prstGeom>
          <a:noFill/>
          <a:ln w="9525">
            <a:noFill/>
            <a:miter lim="800000"/>
            <a:headEnd type="none" w="sm" len="sm"/>
            <a:tailEnd type="none" w="sm" len="sm"/>
          </a:ln>
        </p:spPr>
      </p:pic>
      <p:pic>
        <p:nvPicPr>
          <p:cNvPr id="10246" name="Picture 6"/>
          <p:cNvPicPr>
            <a:picLocks noChangeArrowheads="1"/>
          </p:cNvPicPr>
          <p:nvPr/>
        </p:nvPicPr>
        <p:blipFill>
          <a:blip r:embed="rId6"/>
          <a:srcRect/>
          <a:stretch>
            <a:fillRect/>
          </a:stretch>
        </p:blipFill>
        <p:spPr bwMode="auto">
          <a:xfrm>
            <a:off x="1905000" y="5029200"/>
            <a:ext cx="5867400" cy="91440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Rot="1" noChangeArrowheads="1"/>
          </p:cNvSpPr>
          <p:nvPr>
            <p:ph type="title"/>
          </p:nvPr>
        </p:nvSpPr>
        <p:spPr/>
        <p:txBody>
          <a:bodyPr/>
          <a:lstStyle/>
          <a:p>
            <a:pPr eaLnBrk="1" hangingPunct="1"/>
            <a:r>
              <a:rPr lang="en-US" altLang="zh-CN" sz="4000"/>
              <a:t>Distribution of Cost in a System</a:t>
            </a:r>
          </a:p>
        </p:txBody>
      </p:sp>
      <p:pic>
        <p:nvPicPr>
          <p:cNvPr id="11267" name="Picture 3"/>
          <p:cNvPicPr>
            <a:picLocks noChangeAspect="1" noChangeArrowheads="1"/>
          </p:cNvPicPr>
          <p:nvPr/>
        </p:nvPicPr>
        <p:blipFill>
          <a:blip r:embed="rId3"/>
          <a:srcRect/>
          <a:stretch>
            <a:fillRect/>
          </a:stretch>
        </p:blipFill>
        <p:spPr bwMode="auto">
          <a:xfrm>
            <a:off x="1991544" y="1052736"/>
            <a:ext cx="7848872" cy="5257800"/>
          </a:xfrm>
          <a:prstGeom prst="rect">
            <a:avLst/>
          </a:prstGeom>
          <a:noFill/>
          <a:ln w="9525">
            <a:noFill/>
            <a:miter lim="800000"/>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noChangeArrowheads="1"/>
          </p:cNvSpPr>
          <p:nvPr>
            <p:ph type="title"/>
          </p:nvPr>
        </p:nvSpPr>
        <p:spPr>
          <a:xfrm>
            <a:off x="2133600" y="1"/>
            <a:ext cx="8075614" cy="981075"/>
          </a:xfrm>
        </p:spPr>
        <p:txBody>
          <a:bodyPr/>
          <a:lstStyle/>
          <a:p>
            <a:pPr eaLnBrk="1" hangingPunct="1"/>
            <a:r>
              <a:rPr lang="en-US" altLang="zh-CN" dirty="0">
                <a:solidFill>
                  <a:schemeClr val="bg1"/>
                </a:solidFill>
              </a:rPr>
              <a:t>Cost vs. Price</a:t>
            </a:r>
          </a:p>
        </p:txBody>
      </p:sp>
      <p:sp>
        <p:nvSpPr>
          <p:cNvPr id="12291" name="Rectangle 3"/>
          <p:cNvSpPr>
            <a:spLocks noGrp="1" noRot="1" noChangeArrowheads="1"/>
          </p:cNvSpPr>
          <p:nvPr>
            <p:ph idx="1"/>
          </p:nvPr>
        </p:nvSpPr>
        <p:spPr>
          <a:xfrm>
            <a:off x="2133600" y="1066800"/>
            <a:ext cx="8210550" cy="5386388"/>
          </a:xfrm>
        </p:spPr>
        <p:txBody>
          <a:bodyPr/>
          <a:lstStyle/>
          <a:p>
            <a:pPr eaLnBrk="1" hangingPunct="1">
              <a:lnSpc>
                <a:spcPct val="90000"/>
              </a:lnSpc>
            </a:pPr>
            <a:r>
              <a:rPr lang="en-US" altLang="zh-CN" sz="2400">
                <a:latin typeface="Comic Sans MS" pitchFamily="66" charset="0"/>
              </a:rPr>
              <a:t>Component costs</a:t>
            </a:r>
            <a:endParaRPr lang="en-US" altLang="zh-CN" sz="2400" b="1">
              <a:latin typeface="Comic Sans MS" pitchFamily="66" charset="0"/>
            </a:endParaRPr>
          </a:p>
          <a:p>
            <a:pPr lvl="1" eaLnBrk="1" hangingPunct="1">
              <a:lnSpc>
                <a:spcPct val="90000"/>
              </a:lnSpc>
            </a:pPr>
            <a:r>
              <a:rPr lang="en-US" altLang="zh-CN" sz="2000" b="1">
                <a:latin typeface="Comic Sans MS" pitchFamily="66" charset="0"/>
              </a:rPr>
              <a:t>Raw material cost. </a:t>
            </a:r>
          </a:p>
          <a:p>
            <a:pPr eaLnBrk="1" hangingPunct="1">
              <a:lnSpc>
                <a:spcPct val="90000"/>
              </a:lnSpc>
            </a:pPr>
            <a:r>
              <a:rPr lang="en-US" altLang="zh-CN" sz="2400">
                <a:latin typeface="Comic Sans MS" pitchFamily="66" charset="0"/>
              </a:rPr>
              <a:t>Direct cost:</a:t>
            </a:r>
            <a:r>
              <a:rPr lang="en-US" altLang="zh-CN" sz="2400" b="1">
                <a:latin typeface="Comic Sans MS" pitchFamily="66" charset="0"/>
              </a:rPr>
              <a:t> </a:t>
            </a:r>
          </a:p>
          <a:p>
            <a:pPr lvl="1" eaLnBrk="1" hangingPunct="1">
              <a:lnSpc>
                <a:spcPct val="90000"/>
              </a:lnSpc>
            </a:pPr>
            <a:r>
              <a:rPr lang="en-US" altLang="zh-CN" sz="2000" b="1">
                <a:latin typeface="Comic Sans MS" pitchFamily="66" charset="0"/>
              </a:rPr>
              <a:t>Costs incurred to make a single item. Adds 20% to 40% to component cost. </a:t>
            </a:r>
          </a:p>
          <a:p>
            <a:pPr eaLnBrk="1" hangingPunct="1">
              <a:lnSpc>
                <a:spcPct val="90000"/>
              </a:lnSpc>
            </a:pPr>
            <a:r>
              <a:rPr lang="en-US" altLang="zh-CN" sz="2400">
                <a:latin typeface="Comic Sans MS" pitchFamily="66" charset="0"/>
              </a:rPr>
              <a:t>Gross margin ( Indirect cost): </a:t>
            </a:r>
          </a:p>
          <a:p>
            <a:pPr lvl="1" eaLnBrk="1" hangingPunct="1">
              <a:lnSpc>
                <a:spcPct val="90000"/>
              </a:lnSpc>
            </a:pPr>
            <a:r>
              <a:rPr lang="en-US" altLang="zh-CN" sz="2000" b="1">
                <a:latin typeface="Comic Sans MS" pitchFamily="66" charset="0"/>
              </a:rPr>
              <a:t>Overhead not associated with a single item, i.e. R&amp;D, marketing, manufacturing equipment, taxes, etc. </a:t>
            </a:r>
          </a:p>
          <a:p>
            <a:pPr lvl="1" eaLnBrk="1" hangingPunct="1">
              <a:lnSpc>
                <a:spcPct val="90000"/>
              </a:lnSpc>
            </a:pPr>
            <a:r>
              <a:rPr lang="en-US" altLang="zh-CN" sz="2000" b="1">
                <a:solidFill>
                  <a:srgbClr val="FF3300"/>
                </a:solidFill>
                <a:latin typeface="Comic Sans MS" pitchFamily="66" charset="0"/>
              </a:rPr>
              <a:t>Only 4%-12% of income are spent on  R&amp;D</a:t>
            </a:r>
          </a:p>
          <a:p>
            <a:pPr eaLnBrk="1" hangingPunct="1">
              <a:lnSpc>
                <a:spcPct val="90000"/>
              </a:lnSpc>
            </a:pPr>
            <a:r>
              <a:rPr lang="en-US" altLang="zh-CN" sz="2400">
                <a:latin typeface="Comic Sans MS" pitchFamily="66" charset="0"/>
              </a:rPr>
              <a:t>Average Selling Price (ASP): </a:t>
            </a:r>
          </a:p>
          <a:p>
            <a:pPr lvl="1" eaLnBrk="1" hangingPunct="1">
              <a:lnSpc>
                <a:spcPct val="90000"/>
              </a:lnSpc>
            </a:pPr>
            <a:r>
              <a:rPr lang="en-US" altLang="zh-CN" sz="2000" b="1">
                <a:latin typeface="Comic Sans MS" pitchFamily="66" charset="0"/>
              </a:rPr>
              <a:t>Component cost + direct cost + indirect cost. </a:t>
            </a:r>
          </a:p>
          <a:p>
            <a:pPr eaLnBrk="1" hangingPunct="1">
              <a:lnSpc>
                <a:spcPct val="90000"/>
              </a:lnSpc>
            </a:pPr>
            <a:r>
              <a:rPr lang="en-US" altLang="zh-CN" sz="2400">
                <a:latin typeface="Comic Sans MS" pitchFamily="66" charset="0"/>
              </a:rPr>
              <a:t>List price :</a:t>
            </a:r>
            <a:r>
              <a:rPr lang="en-US" altLang="zh-CN" sz="2400" b="1">
                <a:latin typeface="Comic Sans MS" pitchFamily="66" charset="0"/>
              </a:rPr>
              <a:t> </a:t>
            </a:r>
          </a:p>
          <a:p>
            <a:pPr lvl="1" eaLnBrk="1" hangingPunct="1">
              <a:lnSpc>
                <a:spcPct val="90000"/>
              </a:lnSpc>
            </a:pPr>
            <a:r>
              <a:rPr lang="en-US" altLang="zh-CN" sz="2000" b="1">
                <a:latin typeface="Comic Sans MS" pitchFamily="66" charset="0"/>
              </a:rPr>
              <a:t>Not ASP. Stores add to the ASP to get their cut. Want 50% to 75% of list price.</a:t>
            </a:r>
            <a:endParaRPr lang="en-US" altLang="zh-CN" b="1">
              <a:latin typeface="Comic Sans MS" pitchFamily="66"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rrowheads="1"/>
          </p:cNvSpPr>
          <p:nvPr>
            <p:ph type="title"/>
          </p:nvPr>
        </p:nvSpPr>
        <p:spPr>
          <a:xfrm>
            <a:off x="2855913" y="0"/>
            <a:ext cx="7561262" cy="719138"/>
          </a:xfrm>
        </p:spPr>
        <p:txBody>
          <a:bodyPr>
            <a:normAutofit fontScale="90000"/>
          </a:bodyPr>
          <a:lstStyle/>
          <a:p>
            <a:pPr eaLnBrk="1" hangingPunct="1"/>
            <a:r>
              <a:rPr lang="en-US" altLang="zh-CN"/>
              <a:t>Topics in Chapter</a:t>
            </a:r>
          </a:p>
        </p:txBody>
      </p:sp>
      <p:sp>
        <p:nvSpPr>
          <p:cNvPr id="74755" name="Rectangle 3"/>
          <p:cNvSpPr>
            <a:spLocks noGrp="1" noRot="1" noChangeArrowheads="1"/>
          </p:cNvSpPr>
          <p:nvPr>
            <p:ph idx="1"/>
          </p:nvPr>
        </p:nvSpPr>
        <p:spPr>
          <a:xfrm>
            <a:off x="1828800" y="914400"/>
            <a:ext cx="8534400" cy="5410200"/>
          </a:xfrm>
        </p:spPr>
        <p:txBody>
          <a:bodyPr>
            <a:normAutofit lnSpcReduction="10000"/>
          </a:bodyPr>
          <a:lstStyle/>
          <a:p>
            <a:pPr eaLnBrk="1" hangingPunct="1">
              <a:lnSpc>
                <a:spcPct val="90000"/>
              </a:lnSpc>
              <a:buFont typeface="Wingdings" pitchFamily="2" charset="2"/>
              <a:buNone/>
            </a:pPr>
            <a:r>
              <a:rPr lang="en-US" altLang="zh-CN" sz="2800" dirty="0">
                <a:solidFill>
                  <a:schemeClr val="folHlink"/>
                </a:solidFill>
                <a:latin typeface="Comic Sans MS" pitchFamily="66" charset="0"/>
              </a:rPr>
              <a:t>1.1  Why take this course ?</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1.2  Classes of computers in current computer market</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1.3  Defining computer architecture  and What’s the task of computer design?</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1.4  Trends in Technology</a:t>
            </a:r>
          </a:p>
          <a:p>
            <a:pPr eaLnBrk="1" hangingPunct="1">
              <a:lnSpc>
                <a:spcPct val="90000"/>
              </a:lnSpc>
              <a:buFont typeface="Wingdings" pitchFamily="2" charset="2"/>
              <a:buNone/>
            </a:pPr>
            <a:r>
              <a:rPr lang="en-US" altLang="zh-CN" sz="2800" dirty="0">
                <a:solidFill>
                  <a:srgbClr val="0000FF"/>
                </a:solidFill>
                <a:latin typeface="Comic Sans MS" pitchFamily="66" charset="0"/>
              </a:rPr>
              <a:t>1.5  Trends in power and Energy in Integrated circuits</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1.6  Trends in Cost</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1.7  Dependability</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1.8  Measuring, Reporting and summarizing Perf.</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1.9 Quantitative Principles of computer Design </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1.10 Putting it altogether</a:t>
            </a:r>
            <a:endParaRPr lang="en-US" altLang="zh-CN" sz="2800" dirty="0">
              <a:solidFill>
                <a:schemeClr val="folHlink"/>
              </a:solidFill>
            </a:endParaRPr>
          </a:p>
        </p:txBody>
      </p:sp>
    </p:spTree>
  </p:cSld>
  <p:clrMapOvr>
    <a:masterClrMapping/>
  </p:clrMapOvr>
  <p:transition spd="slow">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rrowheads="1"/>
          </p:cNvSpPr>
          <p:nvPr>
            <p:ph type="title"/>
          </p:nvPr>
        </p:nvSpPr>
        <p:spPr>
          <a:xfrm>
            <a:off x="2927350" y="1"/>
            <a:ext cx="7740650" cy="1196975"/>
          </a:xfrm>
        </p:spPr>
        <p:txBody>
          <a:bodyPr/>
          <a:lstStyle/>
          <a:p>
            <a:pPr eaLnBrk="1" hangingPunct="1"/>
            <a:r>
              <a:rPr lang="en-US" altLang="zh-CN" sz="4000"/>
              <a:t>The components of price for a </a:t>
            </a:r>
            <a:r>
              <a:rPr lang="en-US" altLang="zh-CN" sz="3600"/>
              <a:t>$1000 PC</a:t>
            </a:r>
          </a:p>
        </p:txBody>
      </p:sp>
      <p:pic>
        <p:nvPicPr>
          <p:cNvPr id="13315" name="Picture 4"/>
          <p:cNvPicPr>
            <a:picLocks noGrp="1" noChangeAspect="1" noChangeArrowheads="1"/>
          </p:cNvPicPr>
          <p:nvPr>
            <p:ph idx="1"/>
          </p:nvPr>
        </p:nvPicPr>
        <p:blipFill>
          <a:blip r:embed="rId2"/>
          <a:stretch>
            <a:fillRect/>
          </a:stretch>
        </p:blipFill>
        <p:spPr>
          <a:xfrm>
            <a:off x="1084764" y="1273456"/>
            <a:ext cx="10022472" cy="4500000"/>
          </a:xfrm>
          <a:noFill/>
        </p:spPr>
      </p:pic>
    </p:spTree>
  </p:cSld>
  <p:clrMapOvr>
    <a:masterClrMapping/>
  </p:clrMapOvr>
  <p:transition spd="slow">
    <p:pull dir="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rrowheads="1"/>
          </p:cNvSpPr>
          <p:nvPr>
            <p:ph type="title"/>
          </p:nvPr>
        </p:nvSpPr>
        <p:spPr>
          <a:xfrm>
            <a:off x="1559496" y="0"/>
            <a:ext cx="10261366" cy="918148"/>
          </a:xfrm>
        </p:spPr>
        <p:txBody>
          <a:bodyPr/>
          <a:lstStyle/>
          <a:p>
            <a:pPr eaLnBrk="1" hangingPunct="1"/>
            <a:r>
              <a:rPr lang="en-US" altLang="zh-CN" dirty="0">
                <a:solidFill>
                  <a:schemeClr val="bg1"/>
                </a:solidFill>
              </a:rPr>
              <a:t>Cost vs. Price</a:t>
            </a:r>
          </a:p>
        </p:txBody>
      </p:sp>
      <p:sp>
        <p:nvSpPr>
          <p:cNvPr id="14339" name="Rectangle 3"/>
          <p:cNvSpPr>
            <a:spLocks noGrp="1" noRot="1" noChangeArrowheads="1"/>
          </p:cNvSpPr>
          <p:nvPr>
            <p:ph idx="1"/>
          </p:nvPr>
        </p:nvSpPr>
        <p:spPr>
          <a:xfrm>
            <a:off x="2095500" y="1143001"/>
            <a:ext cx="8066088" cy="4975225"/>
          </a:xfrm>
        </p:spPr>
        <p:txBody>
          <a:bodyPr/>
          <a:lstStyle/>
          <a:p>
            <a:pPr eaLnBrk="1" hangingPunct="1"/>
            <a:r>
              <a:rPr lang="en-US" altLang="zh-CN" sz="2800">
                <a:latin typeface="Comic Sans MS" pitchFamily="66" charset="0"/>
              </a:rPr>
              <a:t>This gives you insight on how a design decision will affect selling price, </a:t>
            </a:r>
          </a:p>
          <a:p>
            <a:pPr lvl="1" eaLnBrk="1" hangingPunct="1"/>
            <a:r>
              <a:rPr lang="en-US" altLang="zh-CN" sz="2400">
                <a:latin typeface="Comic Sans MS" pitchFamily="66" charset="0"/>
              </a:rPr>
              <a:t>i.e. changing cost by $1,000 increases selling price by $3,000 to $4,000. </a:t>
            </a:r>
          </a:p>
          <a:p>
            <a:pPr eaLnBrk="1" hangingPunct="1"/>
            <a:r>
              <a:rPr lang="en-US" altLang="zh-CN" sz="2800">
                <a:latin typeface="Comic Sans MS" pitchFamily="66" charset="0"/>
              </a:rPr>
              <a:t>Also, consider volume and price relationship: </a:t>
            </a:r>
          </a:p>
          <a:p>
            <a:pPr lvl="1" eaLnBrk="1" hangingPunct="1"/>
            <a:r>
              <a:rPr lang="en-US" altLang="zh-CN" sz="2400">
                <a:latin typeface="Comic Sans MS" pitchFamily="66" charset="0"/>
              </a:rPr>
              <a:t>In general, the fewer computers that are sold, the higher the price. </a:t>
            </a:r>
          </a:p>
          <a:p>
            <a:pPr lvl="1" eaLnBrk="1" hangingPunct="1"/>
            <a:r>
              <a:rPr lang="en-US" altLang="zh-CN" sz="2400">
                <a:latin typeface="Comic Sans MS" pitchFamily="66" charset="0"/>
              </a:rPr>
              <a:t>Also, a decrease in volume causes cost to increase, further increasing price.   </a:t>
            </a:r>
          </a:p>
          <a:p>
            <a:pPr eaLnBrk="1" hangingPunct="1"/>
            <a:r>
              <a:rPr lang="en-US" altLang="zh-CN" sz="2800">
                <a:latin typeface="Comic Sans MS" pitchFamily="66" charset="0"/>
              </a:rPr>
              <a:t>Therefore, </a:t>
            </a:r>
            <a:r>
              <a:rPr lang="en-US" altLang="zh-CN" sz="2800">
                <a:solidFill>
                  <a:srgbClr val="FF3300"/>
                </a:solidFill>
                <a:latin typeface="Comic Sans MS" pitchFamily="66" charset="0"/>
              </a:rPr>
              <a:t>small changes in cost can have an unexpected large increase in price</a:t>
            </a:r>
            <a:r>
              <a:rPr lang="en-US" altLang="zh-CN" sz="2800">
                <a:latin typeface="Comic Sans MS" pitchFamily="66" charset="0"/>
              </a:rPr>
              <a:t>.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rrowheads="1"/>
          </p:cNvSpPr>
          <p:nvPr>
            <p:ph type="title"/>
          </p:nvPr>
        </p:nvSpPr>
        <p:spPr>
          <a:xfrm>
            <a:off x="1881159" y="1"/>
            <a:ext cx="9039255" cy="936625"/>
          </a:xfrm>
        </p:spPr>
        <p:txBody>
          <a:bodyPr/>
          <a:lstStyle/>
          <a:p>
            <a:pPr eaLnBrk="1" hangingPunct="1"/>
            <a:r>
              <a:rPr lang="en-US" altLang="zh-CN" sz="3200" dirty="0"/>
              <a:t>Computer Design Engineering life cycle</a:t>
            </a:r>
            <a:r>
              <a:rPr lang="en-US" altLang="zh-CN" sz="4000" dirty="0"/>
              <a:t> </a:t>
            </a:r>
          </a:p>
        </p:txBody>
      </p:sp>
      <p:sp>
        <p:nvSpPr>
          <p:cNvPr id="215049" name="Rectangle 9"/>
          <p:cNvSpPr>
            <a:spLocks noGrp="1" noRot="1" noChangeArrowheads="1"/>
          </p:cNvSpPr>
          <p:nvPr>
            <p:ph idx="1"/>
          </p:nvPr>
        </p:nvSpPr>
        <p:spPr>
          <a:xfrm>
            <a:off x="2227263" y="1944688"/>
            <a:ext cx="2786062" cy="887412"/>
          </a:xfrm>
        </p:spPr>
        <p:txBody>
          <a:bodyPr/>
          <a:lstStyle/>
          <a:p>
            <a:pPr eaLnBrk="1" hangingPunct="1">
              <a:lnSpc>
                <a:spcPct val="90000"/>
              </a:lnSpc>
              <a:buFont typeface="Wingdings" pitchFamily="2" charset="2"/>
              <a:buNone/>
            </a:pPr>
            <a:r>
              <a:rPr lang="en-US" altLang="zh-CN" sz="2000" b="1">
                <a:latin typeface="Comic Sans MS" pitchFamily="66" charset="0"/>
              </a:rPr>
              <a:t>User requirement</a:t>
            </a:r>
          </a:p>
          <a:p>
            <a:pPr eaLnBrk="1" hangingPunct="1">
              <a:lnSpc>
                <a:spcPct val="90000"/>
              </a:lnSpc>
              <a:buFont typeface="Wingdings" pitchFamily="2" charset="2"/>
              <a:buNone/>
            </a:pPr>
            <a:r>
              <a:rPr lang="en-US" altLang="zh-CN" sz="2000" b="1">
                <a:latin typeface="Comic Sans MS" pitchFamily="66" charset="0"/>
              </a:rPr>
              <a:t>Analysis(1.2)</a:t>
            </a:r>
          </a:p>
        </p:txBody>
      </p:sp>
      <p:grpSp>
        <p:nvGrpSpPr>
          <p:cNvPr id="2" name="Group 3"/>
          <p:cNvGrpSpPr>
            <a:grpSpLocks/>
          </p:cNvGrpSpPr>
          <p:nvPr/>
        </p:nvGrpSpPr>
        <p:grpSpPr bwMode="auto">
          <a:xfrm>
            <a:off x="3719514" y="620713"/>
            <a:ext cx="5113337" cy="5543550"/>
            <a:chOff x="1334" y="872"/>
            <a:chExt cx="3065" cy="3185"/>
          </a:xfrm>
        </p:grpSpPr>
        <p:sp>
          <p:nvSpPr>
            <p:cNvPr id="63501" name="Freeform 4"/>
            <p:cNvSpPr>
              <a:spLocks/>
            </p:cNvSpPr>
            <p:nvPr/>
          </p:nvSpPr>
          <p:spPr bwMode="auto">
            <a:xfrm>
              <a:off x="1406" y="872"/>
              <a:ext cx="1961" cy="2465"/>
            </a:xfrm>
            <a:custGeom>
              <a:avLst/>
              <a:gdLst>
                <a:gd name="T0" fmla="*/ 1195 w 1961"/>
                <a:gd name="T1" fmla="*/ 335 h 2465"/>
                <a:gd name="T2" fmla="*/ 1123 w 1961"/>
                <a:gd name="T3" fmla="*/ 347 h 2465"/>
                <a:gd name="T4" fmla="*/ 1064 w 1961"/>
                <a:gd name="T5" fmla="*/ 359 h 2465"/>
                <a:gd name="T6" fmla="*/ 1004 w 1961"/>
                <a:gd name="T7" fmla="*/ 371 h 2465"/>
                <a:gd name="T8" fmla="*/ 944 w 1961"/>
                <a:gd name="T9" fmla="*/ 395 h 2465"/>
                <a:gd name="T10" fmla="*/ 884 w 1961"/>
                <a:gd name="T11" fmla="*/ 419 h 2465"/>
                <a:gd name="T12" fmla="*/ 813 w 1961"/>
                <a:gd name="T13" fmla="*/ 455 h 2465"/>
                <a:gd name="T14" fmla="*/ 753 w 1961"/>
                <a:gd name="T15" fmla="*/ 478 h 2465"/>
                <a:gd name="T16" fmla="*/ 705 w 1961"/>
                <a:gd name="T17" fmla="*/ 514 h 2465"/>
                <a:gd name="T18" fmla="*/ 645 w 1961"/>
                <a:gd name="T19" fmla="*/ 550 h 2465"/>
                <a:gd name="T20" fmla="*/ 586 w 1961"/>
                <a:gd name="T21" fmla="*/ 586 h 2465"/>
                <a:gd name="T22" fmla="*/ 538 w 1961"/>
                <a:gd name="T23" fmla="*/ 634 h 2465"/>
                <a:gd name="T24" fmla="*/ 454 w 1961"/>
                <a:gd name="T25" fmla="*/ 706 h 2465"/>
                <a:gd name="T26" fmla="*/ 382 w 1961"/>
                <a:gd name="T27" fmla="*/ 777 h 2465"/>
                <a:gd name="T28" fmla="*/ 323 w 1961"/>
                <a:gd name="T29" fmla="*/ 849 h 2465"/>
                <a:gd name="T30" fmla="*/ 263 w 1961"/>
                <a:gd name="T31" fmla="*/ 921 h 2465"/>
                <a:gd name="T32" fmla="*/ 215 w 1961"/>
                <a:gd name="T33" fmla="*/ 1005 h 2465"/>
                <a:gd name="T34" fmla="*/ 167 w 1961"/>
                <a:gd name="T35" fmla="*/ 1088 h 2465"/>
                <a:gd name="T36" fmla="*/ 120 w 1961"/>
                <a:gd name="T37" fmla="*/ 1184 h 2465"/>
                <a:gd name="T38" fmla="*/ 84 w 1961"/>
                <a:gd name="T39" fmla="*/ 1280 h 2465"/>
                <a:gd name="T40" fmla="*/ 48 w 1961"/>
                <a:gd name="T41" fmla="*/ 1411 h 2465"/>
                <a:gd name="T42" fmla="*/ 24 w 1961"/>
                <a:gd name="T43" fmla="*/ 1531 h 2465"/>
                <a:gd name="T44" fmla="*/ 12 w 1961"/>
                <a:gd name="T45" fmla="*/ 1687 h 2465"/>
                <a:gd name="T46" fmla="*/ 12 w 1961"/>
                <a:gd name="T47" fmla="*/ 1818 h 2465"/>
                <a:gd name="T48" fmla="*/ 24 w 1961"/>
                <a:gd name="T49" fmla="*/ 1938 h 2465"/>
                <a:gd name="T50" fmla="*/ 36 w 1961"/>
                <a:gd name="T51" fmla="*/ 2069 h 2465"/>
                <a:gd name="T52" fmla="*/ 84 w 1961"/>
                <a:gd name="T53" fmla="*/ 2213 h 2465"/>
                <a:gd name="T54" fmla="*/ 131 w 1961"/>
                <a:gd name="T55" fmla="*/ 2344 h 2465"/>
                <a:gd name="T56" fmla="*/ 203 w 1961"/>
                <a:gd name="T57" fmla="*/ 2464 h 2465"/>
                <a:gd name="T58" fmla="*/ 753 w 1961"/>
                <a:gd name="T59" fmla="*/ 2069 h 2465"/>
                <a:gd name="T60" fmla="*/ 717 w 1961"/>
                <a:gd name="T61" fmla="*/ 1974 h 2465"/>
                <a:gd name="T62" fmla="*/ 693 w 1961"/>
                <a:gd name="T63" fmla="*/ 1866 h 2465"/>
                <a:gd name="T64" fmla="*/ 681 w 1961"/>
                <a:gd name="T65" fmla="*/ 1782 h 2465"/>
                <a:gd name="T66" fmla="*/ 681 w 1961"/>
                <a:gd name="T67" fmla="*/ 1675 h 2465"/>
                <a:gd name="T68" fmla="*/ 705 w 1961"/>
                <a:gd name="T69" fmla="*/ 1567 h 2465"/>
                <a:gd name="T70" fmla="*/ 741 w 1961"/>
                <a:gd name="T71" fmla="*/ 1459 h 2465"/>
                <a:gd name="T72" fmla="*/ 777 w 1961"/>
                <a:gd name="T73" fmla="*/ 1376 h 2465"/>
                <a:gd name="T74" fmla="*/ 825 w 1961"/>
                <a:gd name="T75" fmla="*/ 1304 h 2465"/>
                <a:gd name="T76" fmla="*/ 872 w 1961"/>
                <a:gd name="T77" fmla="*/ 1256 h 2465"/>
                <a:gd name="T78" fmla="*/ 920 w 1961"/>
                <a:gd name="T79" fmla="*/ 1208 h 2465"/>
                <a:gd name="T80" fmla="*/ 968 w 1961"/>
                <a:gd name="T81" fmla="*/ 1160 h 2465"/>
                <a:gd name="T82" fmla="*/ 1028 w 1961"/>
                <a:gd name="T83" fmla="*/ 1112 h 2465"/>
                <a:gd name="T84" fmla="*/ 1088 w 1961"/>
                <a:gd name="T85" fmla="*/ 1077 h 2465"/>
                <a:gd name="T86" fmla="*/ 1159 w 1961"/>
                <a:gd name="T87" fmla="*/ 1041 h 2465"/>
                <a:gd name="T88" fmla="*/ 1219 w 1961"/>
                <a:gd name="T89" fmla="*/ 1017 h 2465"/>
                <a:gd name="T90" fmla="*/ 1303 w 1961"/>
                <a:gd name="T91" fmla="*/ 1005 h 2465"/>
                <a:gd name="T92" fmla="*/ 1386 w 1961"/>
                <a:gd name="T93" fmla="*/ 993 h 2465"/>
                <a:gd name="T94" fmla="*/ 1410 w 1961"/>
                <a:gd name="T95" fmla="*/ 1352 h 2465"/>
                <a:gd name="T96" fmla="*/ 1410 w 1961"/>
                <a:gd name="T97" fmla="*/ 0 h 2465"/>
                <a:gd name="T98" fmla="*/ 1386 w 1961"/>
                <a:gd name="T99" fmla="*/ 311 h 2465"/>
                <a:gd name="T100" fmla="*/ 1303 w 1961"/>
                <a:gd name="T101" fmla="*/ 311 h 2465"/>
                <a:gd name="T102" fmla="*/ 1219 w 1961"/>
                <a:gd name="T103" fmla="*/ 323 h 246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961"/>
                <a:gd name="T157" fmla="*/ 0 h 2465"/>
                <a:gd name="T158" fmla="*/ 1961 w 1961"/>
                <a:gd name="T159" fmla="*/ 2465 h 246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961" h="2465">
                  <a:moveTo>
                    <a:pt x="1219" y="323"/>
                  </a:moveTo>
                  <a:lnTo>
                    <a:pt x="1195" y="335"/>
                  </a:lnTo>
                  <a:lnTo>
                    <a:pt x="1159" y="335"/>
                  </a:lnTo>
                  <a:lnTo>
                    <a:pt x="1123" y="347"/>
                  </a:lnTo>
                  <a:lnTo>
                    <a:pt x="1100" y="347"/>
                  </a:lnTo>
                  <a:lnTo>
                    <a:pt x="1064" y="359"/>
                  </a:lnTo>
                  <a:lnTo>
                    <a:pt x="1040" y="371"/>
                  </a:lnTo>
                  <a:lnTo>
                    <a:pt x="1004" y="371"/>
                  </a:lnTo>
                  <a:lnTo>
                    <a:pt x="980" y="383"/>
                  </a:lnTo>
                  <a:lnTo>
                    <a:pt x="944" y="395"/>
                  </a:lnTo>
                  <a:lnTo>
                    <a:pt x="908" y="407"/>
                  </a:lnTo>
                  <a:lnTo>
                    <a:pt x="884" y="419"/>
                  </a:lnTo>
                  <a:lnTo>
                    <a:pt x="849" y="431"/>
                  </a:lnTo>
                  <a:lnTo>
                    <a:pt x="813" y="455"/>
                  </a:lnTo>
                  <a:lnTo>
                    <a:pt x="789" y="466"/>
                  </a:lnTo>
                  <a:lnTo>
                    <a:pt x="753" y="478"/>
                  </a:lnTo>
                  <a:lnTo>
                    <a:pt x="729" y="502"/>
                  </a:lnTo>
                  <a:lnTo>
                    <a:pt x="705" y="514"/>
                  </a:lnTo>
                  <a:lnTo>
                    <a:pt x="681" y="526"/>
                  </a:lnTo>
                  <a:lnTo>
                    <a:pt x="645" y="550"/>
                  </a:lnTo>
                  <a:lnTo>
                    <a:pt x="621" y="574"/>
                  </a:lnTo>
                  <a:lnTo>
                    <a:pt x="586" y="586"/>
                  </a:lnTo>
                  <a:lnTo>
                    <a:pt x="562" y="610"/>
                  </a:lnTo>
                  <a:lnTo>
                    <a:pt x="538" y="634"/>
                  </a:lnTo>
                  <a:lnTo>
                    <a:pt x="490" y="670"/>
                  </a:lnTo>
                  <a:lnTo>
                    <a:pt x="454" y="706"/>
                  </a:lnTo>
                  <a:lnTo>
                    <a:pt x="418" y="730"/>
                  </a:lnTo>
                  <a:lnTo>
                    <a:pt x="382" y="777"/>
                  </a:lnTo>
                  <a:lnTo>
                    <a:pt x="359" y="813"/>
                  </a:lnTo>
                  <a:lnTo>
                    <a:pt x="323" y="849"/>
                  </a:lnTo>
                  <a:lnTo>
                    <a:pt x="287" y="885"/>
                  </a:lnTo>
                  <a:lnTo>
                    <a:pt x="263" y="921"/>
                  </a:lnTo>
                  <a:lnTo>
                    <a:pt x="239" y="969"/>
                  </a:lnTo>
                  <a:lnTo>
                    <a:pt x="215" y="1005"/>
                  </a:lnTo>
                  <a:lnTo>
                    <a:pt x="191" y="1053"/>
                  </a:lnTo>
                  <a:lnTo>
                    <a:pt x="167" y="1088"/>
                  </a:lnTo>
                  <a:lnTo>
                    <a:pt x="143" y="1136"/>
                  </a:lnTo>
                  <a:lnTo>
                    <a:pt x="120" y="1184"/>
                  </a:lnTo>
                  <a:lnTo>
                    <a:pt x="96" y="1232"/>
                  </a:lnTo>
                  <a:lnTo>
                    <a:pt x="84" y="1280"/>
                  </a:lnTo>
                  <a:lnTo>
                    <a:pt x="60" y="1352"/>
                  </a:lnTo>
                  <a:lnTo>
                    <a:pt x="48" y="1411"/>
                  </a:lnTo>
                  <a:lnTo>
                    <a:pt x="36" y="1471"/>
                  </a:lnTo>
                  <a:lnTo>
                    <a:pt x="24" y="1531"/>
                  </a:lnTo>
                  <a:lnTo>
                    <a:pt x="12" y="1603"/>
                  </a:lnTo>
                  <a:lnTo>
                    <a:pt x="12" y="1687"/>
                  </a:lnTo>
                  <a:lnTo>
                    <a:pt x="0" y="1758"/>
                  </a:lnTo>
                  <a:lnTo>
                    <a:pt x="12" y="1818"/>
                  </a:lnTo>
                  <a:lnTo>
                    <a:pt x="12" y="1878"/>
                  </a:lnTo>
                  <a:lnTo>
                    <a:pt x="24" y="1938"/>
                  </a:lnTo>
                  <a:lnTo>
                    <a:pt x="24" y="2009"/>
                  </a:lnTo>
                  <a:lnTo>
                    <a:pt x="36" y="2069"/>
                  </a:lnTo>
                  <a:lnTo>
                    <a:pt x="60" y="2141"/>
                  </a:lnTo>
                  <a:lnTo>
                    <a:pt x="84" y="2213"/>
                  </a:lnTo>
                  <a:lnTo>
                    <a:pt x="108" y="2273"/>
                  </a:lnTo>
                  <a:lnTo>
                    <a:pt x="131" y="2344"/>
                  </a:lnTo>
                  <a:lnTo>
                    <a:pt x="167" y="2404"/>
                  </a:lnTo>
                  <a:lnTo>
                    <a:pt x="203" y="2464"/>
                  </a:lnTo>
                  <a:lnTo>
                    <a:pt x="777" y="2129"/>
                  </a:lnTo>
                  <a:lnTo>
                    <a:pt x="753" y="2069"/>
                  </a:lnTo>
                  <a:lnTo>
                    <a:pt x="729" y="2021"/>
                  </a:lnTo>
                  <a:lnTo>
                    <a:pt x="717" y="1974"/>
                  </a:lnTo>
                  <a:lnTo>
                    <a:pt x="705" y="1914"/>
                  </a:lnTo>
                  <a:lnTo>
                    <a:pt x="693" y="1866"/>
                  </a:lnTo>
                  <a:lnTo>
                    <a:pt x="693" y="1830"/>
                  </a:lnTo>
                  <a:lnTo>
                    <a:pt x="681" y="1782"/>
                  </a:lnTo>
                  <a:lnTo>
                    <a:pt x="681" y="1734"/>
                  </a:lnTo>
                  <a:lnTo>
                    <a:pt x="681" y="1675"/>
                  </a:lnTo>
                  <a:lnTo>
                    <a:pt x="693" y="1627"/>
                  </a:lnTo>
                  <a:lnTo>
                    <a:pt x="705" y="1567"/>
                  </a:lnTo>
                  <a:lnTo>
                    <a:pt x="717" y="1519"/>
                  </a:lnTo>
                  <a:lnTo>
                    <a:pt x="741" y="1459"/>
                  </a:lnTo>
                  <a:lnTo>
                    <a:pt x="753" y="1411"/>
                  </a:lnTo>
                  <a:lnTo>
                    <a:pt x="777" y="1376"/>
                  </a:lnTo>
                  <a:lnTo>
                    <a:pt x="801" y="1340"/>
                  </a:lnTo>
                  <a:lnTo>
                    <a:pt x="825" y="1304"/>
                  </a:lnTo>
                  <a:lnTo>
                    <a:pt x="849" y="1280"/>
                  </a:lnTo>
                  <a:lnTo>
                    <a:pt x="872" y="1256"/>
                  </a:lnTo>
                  <a:lnTo>
                    <a:pt x="896" y="1220"/>
                  </a:lnTo>
                  <a:lnTo>
                    <a:pt x="920" y="1208"/>
                  </a:lnTo>
                  <a:lnTo>
                    <a:pt x="944" y="1172"/>
                  </a:lnTo>
                  <a:lnTo>
                    <a:pt x="968" y="1160"/>
                  </a:lnTo>
                  <a:lnTo>
                    <a:pt x="992" y="1136"/>
                  </a:lnTo>
                  <a:lnTo>
                    <a:pt x="1028" y="1112"/>
                  </a:lnTo>
                  <a:lnTo>
                    <a:pt x="1064" y="1088"/>
                  </a:lnTo>
                  <a:lnTo>
                    <a:pt x="1088" y="1077"/>
                  </a:lnTo>
                  <a:lnTo>
                    <a:pt x="1123" y="1053"/>
                  </a:lnTo>
                  <a:lnTo>
                    <a:pt x="1159" y="1041"/>
                  </a:lnTo>
                  <a:lnTo>
                    <a:pt x="1183" y="1029"/>
                  </a:lnTo>
                  <a:lnTo>
                    <a:pt x="1219" y="1017"/>
                  </a:lnTo>
                  <a:lnTo>
                    <a:pt x="1267" y="1005"/>
                  </a:lnTo>
                  <a:lnTo>
                    <a:pt x="1303" y="1005"/>
                  </a:lnTo>
                  <a:lnTo>
                    <a:pt x="1350" y="993"/>
                  </a:lnTo>
                  <a:lnTo>
                    <a:pt x="1386" y="993"/>
                  </a:lnTo>
                  <a:lnTo>
                    <a:pt x="1410" y="993"/>
                  </a:lnTo>
                  <a:lnTo>
                    <a:pt x="1410" y="1352"/>
                  </a:lnTo>
                  <a:lnTo>
                    <a:pt x="1960" y="682"/>
                  </a:lnTo>
                  <a:lnTo>
                    <a:pt x="1410" y="0"/>
                  </a:lnTo>
                  <a:lnTo>
                    <a:pt x="1410" y="311"/>
                  </a:lnTo>
                  <a:lnTo>
                    <a:pt x="1386" y="311"/>
                  </a:lnTo>
                  <a:lnTo>
                    <a:pt x="1339" y="311"/>
                  </a:lnTo>
                  <a:lnTo>
                    <a:pt x="1303" y="311"/>
                  </a:lnTo>
                  <a:lnTo>
                    <a:pt x="1255" y="323"/>
                  </a:lnTo>
                  <a:lnTo>
                    <a:pt x="1219" y="323"/>
                  </a:lnTo>
                </a:path>
              </a:pathLst>
            </a:custGeom>
            <a:solidFill>
              <a:srgbClr val="FF0000"/>
            </a:solidFill>
            <a:ln w="127000" cap="rnd">
              <a:noFill/>
              <a:round/>
              <a:headEnd/>
              <a:tailEnd/>
            </a:ln>
          </p:spPr>
          <p:txBody>
            <a:bodyPr/>
            <a:lstStyle/>
            <a:p>
              <a:endParaRPr lang="zh-CN" altLang="en-US"/>
            </a:p>
          </p:txBody>
        </p:sp>
        <p:grpSp>
          <p:nvGrpSpPr>
            <p:cNvPr id="3" name="Group 5"/>
            <p:cNvGrpSpPr>
              <a:grpSpLocks/>
            </p:cNvGrpSpPr>
            <p:nvPr/>
          </p:nvGrpSpPr>
          <p:grpSpPr bwMode="auto">
            <a:xfrm>
              <a:off x="1334" y="872"/>
              <a:ext cx="3065" cy="3185"/>
              <a:chOff x="1334" y="872"/>
              <a:chExt cx="3065" cy="3185"/>
            </a:xfrm>
          </p:grpSpPr>
          <p:sp>
            <p:nvSpPr>
              <p:cNvPr id="63503" name="Freeform 6"/>
              <p:cNvSpPr>
                <a:spLocks/>
              </p:cNvSpPr>
              <p:nvPr/>
            </p:nvSpPr>
            <p:spPr bwMode="auto">
              <a:xfrm>
                <a:off x="1334" y="2696"/>
                <a:ext cx="2609" cy="1361"/>
              </a:xfrm>
              <a:custGeom>
                <a:avLst/>
                <a:gdLst>
                  <a:gd name="T0" fmla="*/ 1268 w 2609"/>
                  <a:gd name="T1" fmla="*/ 1336 h 1361"/>
                  <a:gd name="T2" fmla="*/ 1196 w 2609"/>
                  <a:gd name="T3" fmla="*/ 1324 h 1361"/>
                  <a:gd name="T4" fmla="*/ 1148 w 2609"/>
                  <a:gd name="T5" fmla="*/ 1312 h 1361"/>
                  <a:gd name="T6" fmla="*/ 1089 w 2609"/>
                  <a:gd name="T7" fmla="*/ 1300 h 1361"/>
                  <a:gd name="T8" fmla="*/ 1029 w 2609"/>
                  <a:gd name="T9" fmla="*/ 1276 h 1361"/>
                  <a:gd name="T10" fmla="*/ 957 w 2609"/>
                  <a:gd name="T11" fmla="*/ 1253 h 1361"/>
                  <a:gd name="T12" fmla="*/ 897 w 2609"/>
                  <a:gd name="T13" fmla="*/ 1217 h 1361"/>
                  <a:gd name="T14" fmla="*/ 837 w 2609"/>
                  <a:gd name="T15" fmla="*/ 1193 h 1361"/>
                  <a:gd name="T16" fmla="*/ 778 w 2609"/>
                  <a:gd name="T17" fmla="*/ 1157 h 1361"/>
                  <a:gd name="T18" fmla="*/ 730 w 2609"/>
                  <a:gd name="T19" fmla="*/ 1121 h 1361"/>
                  <a:gd name="T20" fmla="*/ 670 w 2609"/>
                  <a:gd name="T21" fmla="*/ 1074 h 1361"/>
                  <a:gd name="T22" fmla="*/ 622 w 2609"/>
                  <a:gd name="T23" fmla="*/ 1038 h 1361"/>
                  <a:gd name="T24" fmla="*/ 538 w 2609"/>
                  <a:gd name="T25" fmla="*/ 978 h 1361"/>
                  <a:gd name="T26" fmla="*/ 467 w 2609"/>
                  <a:gd name="T27" fmla="*/ 895 h 1361"/>
                  <a:gd name="T28" fmla="*/ 407 w 2609"/>
                  <a:gd name="T29" fmla="*/ 823 h 1361"/>
                  <a:gd name="T30" fmla="*/ 347 w 2609"/>
                  <a:gd name="T31" fmla="*/ 752 h 1361"/>
                  <a:gd name="T32" fmla="*/ 287 w 2609"/>
                  <a:gd name="T33" fmla="*/ 656 h 1361"/>
                  <a:gd name="T34" fmla="*/ 275 w 2609"/>
                  <a:gd name="T35" fmla="*/ 0 h 1361"/>
                  <a:gd name="T36" fmla="*/ 873 w 2609"/>
                  <a:gd name="T37" fmla="*/ 322 h 1361"/>
                  <a:gd name="T38" fmla="*/ 921 w 2609"/>
                  <a:gd name="T39" fmla="*/ 394 h 1361"/>
                  <a:gd name="T40" fmla="*/ 981 w 2609"/>
                  <a:gd name="T41" fmla="*/ 453 h 1361"/>
                  <a:gd name="T42" fmla="*/ 1017 w 2609"/>
                  <a:gd name="T43" fmla="*/ 501 h 1361"/>
                  <a:gd name="T44" fmla="*/ 1077 w 2609"/>
                  <a:gd name="T45" fmla="*/ 537 h 1361"/>
                  <a:gd name="T46" fmla="*/ 1148 w 2609"/>
                  <a:gd name="T47" fmla="*/ 585 h 1361"/>
                  <a:gd name="T48" fmla="*/ 1208 w 2609"/>
                  <a:gd name="T49" fmla="*/ 620 h 1361"/>
                  <a:gd name="T50" fmla="*/ 1268 w 2609"/>
                  <a:gd name="T51" fmla="*/ 644 h 1361"/>
                  <a:gd name="T52" fmla="*/ 1340 w 2609"/>
                  <a:gd name="T53" fmla="*/ 668 h 1361"/>
                  <a:gd name="T54" fmla="*/ 1424 w 2609"/>
                  <a:gd name="T55" fmla="*/ 668 h 1361"/>
                  <a:gd name="T56" fmla="*/ 1579 w 2609"/>
                  <a:gd name="T57" fmla="*/ 680 h 1361"/>
                  <a:gd name="T58" fmla="*/ 1699 w 2609"/>
                  <a:gd name="T59" fmla="*/ 656 h 1361"/>
                  <a:gd name="T60" fmla="*/ 1830 w 2609"/>
                  <a:gd name="T61" fmla="*/ 608 h 1361"/>
                  <a:gd name="T62" fmla="*/ 1938 w 2609"/>
                  <a:gd name="T63" fmla="*/ 549 h 1361"/>
                  <a:gd name="T64" fmla="*/ 2608 w 2609"/>
                  <a:gd name="T65" fmla="*/ 859 h 1361"/>
                  <a:gd name="T66" fmla="*/ 2548 w 2609"/>
                  <a:gd name="T67" fmla="*/ 919 h 1361"/>
                  <a:gd name="T68" fmla="*/ 2488 w 2609"/>
                  <a:gd name="T69" fmla="*/ 978 h 1361"/>
                  <a:gd name="T70" fmla="*/ 2417 w 2609"/>
                  <a:gd name="T71" fmla="*/ 1038 h 1361"/>
                  <a:gd name="T72" fmla="*/ 2357 w 2609"/>
                  <a:gd name="T73" fmla="*/ 1086 h 1361"/>
                  <a:gd name="T74" fmla="*/ 2285 w 2609"/>
                  <a:gd name="T75" fmla="*/ 1133 h 1361"/>
                  <a:gd name="T76" fmla="*/ 2213 w 2609"/>
                  <a:gd name="T77" fmla="*/ 1181 h 1361"/>
                  <a:gd name="T78" fmla="*/ 2141 w 2609"/>
                  <a:gd name="T79" fmla="*/ 1217 h 1361"/>
                  <a:gd name="T80" fmla="*/ 2058 w 2609"/>
                  <a:gd name="T81" fmla="*/ 1253 h 1361"/>
                  <a:gd name="T82" fmla="*/ 1974 w 2609"/>
                  <a:gd name="T83" fmla="*/ 1288 h 1361"/>
                  <a:gd name="T84" fmla="*/ 1902 w 2609"/>
                  <a:gd name="T85" fmla="*/ 1312 h 1361"/>
                  <a:gd name="T86" fmla="*/ 1818 w 2609"/>
                  <a:gd name="T87" fmla="*/ 1324 h 1361"/>
                  <a:gd name="T88" fmla="*/ 1735 w 2609"/>
                  <a:gd name="T89" fmla="*/ 1348 h 1361"/>
                  <a:gd name="T90" fmla="*/ 1639 w 2609"/>
                  <a:gd name="T91" fmla="*/ 1360 h 1361"/>
                  <a:gd name="T92" fmla="*/ 1555 w 2609"/>
                  <a:gd name="T93" fmla="*/ 1360 h 1361"/>
                  <a:gd name="T94" fmla="*/ 1471 w 2609"/>
                  <a:gd name="T95" fmla="*/ 1360 h 1361"/>
                  <a:gd name="T96" fmla="*/ 1376 w 2609"/>
                  <a:gd name="T97" fmla="*/ 1348 h 1361"/>
                  <a:gd name="T98" fmla="*/ 1304 w 2609"/>
                  <a:gd name="T99" fmla="*/ 1348 h 136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609"/>
                  <a:gd name="T151" fmla="*/ 0 h 1361"/>
                  <a:gd name="T152" fmla="*/ 2609 w 2609"/>
                  <a:gd name="T153" fmla="*/ 1361 h 136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609" h="1361">
                    <a:moveTo>
                      <a:pt x="1304" y="1348"/>
                    </a:moveTo>
                    <a:lnTo>
                      <a:pt x="1268" y="1336"/>
                    </a:lnTo>
                    <a:lnTo>
                      <a:pt x="1232" y="1336"/>
                    </a:lnTo>
                    <a:lnTo>
                      <a:pt x="1196" y="1324"/>
                    </a:lnTo>
                    <a:lnTo>
                      <a:pt x="1172" y="1324"/>
                    </a:lnTo>
                    <a:lnTo>
                      <a:pt x="1148" y="1312"/>
                    </a:lnTo>
                    <a:lnTo>
                      <a:pt x="1113" y="1300"/>
                    </a:lnTo>
                    <a:lnTo>
                      <a:pt x="1089" y="1300"/>
                    </a:lnTo>
                    <a:lnTo>
                      <a:pt x="1065" y="1288"/>
                    </a:lnTo>
                    <a:lnTo>
                      <a:pt x="1029" y="1276"/>
                    </a:lnTo>
                    <a:lnTo>
                      <a:pt x="993" y="1265"/>
                    </a:lnTo>
                    <a:lnTo>
                      <a:pt x="957" y="1253"/>
                    </a:lnTo>
                    <a:lnTo>
                      <a:pt x="933" y="1229"/>
                    </a:lnTo>
                    <a:lnTo>
                      <a:pt x="897" y="1217"/>
                    </a:lnTo>
                    <a:lnTo>
                      <a:pt x="861" y="1205"/>
                    </a:lnTo>
                    <a:lnTo>
                      <a:pt x="837" y="1193"/>
                    </a:lnTo>
                    <a:lnTo>
                      <a:pt x="814" y="1169"/>
                    </a:lnTo>
                    <a:lnTo>
                      <a:pt x="778" y="1157"/>
                    </a:lnTo>
                    <a:lnTo>
                      <a:pt x="754" y="1133"/>
                    </a:lnTo>
                    <a:lnTo>
                      <a:pt x="730" y="1121"/>
                    </a:lnTo>
                    <a:lnTo>
                      <a:pt x="694" y="1098"/>
                    </a:lnTo>
                    <a:lnTo>
                      <a:pt x="670" y="1074"/>
                    </a:lnTo>
                    <a:lnTo>
                      <a:pt x="646" y="1062"/>
                    </a:lnTo>
                    <a:lnTo>
                      <a:pt x="622" y="1038"/>
                    </a:lnTo>
                    <a:lnTo>
                      <a:pt x="574" y="1014"/>
                    </a:lnTo>
                    <a:lnTo>
                      <a:pt x="538" y="978"/>
                    </a:lnTo>
                    <a:lnTo>
                      <a:pt x="502" y="942"/>
                    </a:lnTo>
                    <a:lnTo>
                      <a:pt x="467" y="895"/>
                    </a:lnTo>
                    <a:lnTo>
                      <a:pt x="431" y="859"/>
                    </a:lnTo>
                    <a:lnTo>
                      <a:pt x="407" y="823"/>
                    </a:lnTo>
                    <a:lnTo>
                      <a:pt x="371" y="787"/>
                    </a:lnTo>
                    <a:lnTo>
                      <a:pt x="347" y="752"/>
                    </a:lnTo>
                    <a:lnTo>
                      <a:pt x="323" y="704"/>
                    </a:lnTo>
                    <a:lnTo>
                      <a:pt x="287" y="656"/>
                    </a:lnTo>
                    <a:lnTo>
                      <a:pt x="0" y="823"/>
                    </a:lnTo>
                    <a:lnTo>
                      <a:pt x="275" y="0"/>
                    </a:lnTo>
                    <a:lnTo>
                      <a:pt x="1172" y="155"/>
                    </a:lnTo>
                    <a:lnTo>
                      <a:pt x="873" y="322"/>
                    </a:lnTo>
                    <a:lnTo>
                      <a:pt x="897" y="358"/>
                    </a:lnTo>
                    <a:lnTo>
                      <a:pt x="921" y="394"/>
                    </a:lnTo>
                    <a:lnTo>
                      <a:pt x="945" y="418"/>
                    </a:lnTo>
                    <a:lnTo>
                      <a:pt x="981" y="453"/>
                    </a:lnTo>
                    <a:lnTo>
                      <a:pt x="993" y="477"/>
                    </a:lnTo>
                    <a:lnTo>
                      <a:pt x="1017" y="501"/>
                    </a:lnTo>
                    <a:lnTo>
                      <a:pt x="1053" y="513"/>
                    </a:lnTo>
                    <a:lnTo>
                      <a:pt x="1077" y="537"/>
                    </a:lnTo>
                    <a:lnTo>
                      <a:pt x="1113" y="561"/>
                    </a:lnTo>
                    <a:lnTo>
                      <a:pt x="1148" y="585"/>
                    </a:lnTo>
                    <a:lnTo>
                      <a:pt x="1172" y="596"/>
                    </a:lnTo>
                    <a:lnTo>
                      <a:pt x="1208" y="620"/>
                    </a:lnTo>
                    <a:lnTo>
                      <a:pt x="1244" y="632"/>
                    </a:lnTo>
                    <a:lnTo>
                      <a:pt x="1268" y="644"/>
                    </a:lnTo>
                    <a:lnTo>
                      <a:pt x="1304" y="656"/>
                    </a:lnTo>
                    <a:lnTo>
                      <a:pt x="1340" y="668"/>
                    </a:lnTo>
                    <a:lnTo>
                      <a:pt x="1388" y="668"/>
                    </a:lnTo>
                    <a:lnTo>
                      <a:pt x="1424" y="668"/>
                    </a:lnTo>
                    <a:lnTo>
                      <a:pt x="1495" y="680"/>
                    </a:lnTo>
                    <a:lnTo>
                      <a:pt x="1579" y="680"/>
                    </a:lnTo>
                    <a:lnTo>
                      <a:pt x="1639" y="668"/>
                    </a:lnTo>
                    <a:lnTo>
                      <a:pt x="1699" y="656"/>
                    </a:lnTo>
                    <a:lnTo>
                      <a:pt x="1771" y="632"/>
                    </a:lnTo>
                    <a:lnTo>
                      <a:pt x="1830" y="608"/>
                    </a:lnTo>
                    <a:lnTo>
                      <a:pt x="1890" y="585"/>
                    </a:lnTo>
                    <a:lnTo>
                      <a:pt x="1938" y="549"/>
                    </a:lnTo>
                    <a:lnTo>
                      <a:pt x="1986" y="501"/>
                    </a:lnTo>
                    <a:lnTo>
                      <a:pt x="2608" y="859"/>
                    </a:lnTo>
                    <a:lnTo>
                      <a:pt x="2584" y="883"/>
                    </a:lnTo>
                    <a:lnTo>
                      <a:pt x="2548" y="919"/>
                    </a:lnTo>
                    <a:lnTo>
                      <a:pt x="2512" y="954"/>
                    </a:lnTo>
                    <a:lnTo>
                      <a:pt x="2488" y="978"/>
                    </a:lnTo>
                    <a:lnTo>
                      <a:pt x="2452" y="1002"/>
                    </a:lnTo>
                    <a:lnTo>
                      <a:pt x="2417" y="1038"/>
                    </a:lnTo>
                    <a:lnTo>
                      <a:pt x="2393" y="1062"/>
                    </a:lnTo>
                    <a:lnTo>
                      <a:pt x="2357" y="1086"/>
                    </a:lnTo>
                    <a:lnTo>
                      <a:pt x="2321" y="1109"/>
                    </a:lnTo>
                    <a:lnTo>
                      <a:pt x="2285" y="1133"/>
                    </a:lnTo>
                    <a:lnTo>
                      <a:pt x="2249" y="1157"/>
                    </a:lnTo>
                    <a:lnTo>
                      <a:pt x="2213" y="1181"/>
                    </a:lnTo>
                    <a:lnTo>
                      <a:pt x="2177" y="1193"/>
                    </a:lnTo>
                    <a:lnTo>
                      <a:pt x="2141" y="1217"/>
                    </a:lnTo>
                    <a:lnTo>
                      <a:pt x="2106" y="1229"/>
                    </a:lnTo>
                    <a:lnTo>
                      <a:pt x="2058" y="1253"/>
                    </a:lnTo>
                    <a:lnTo>
                      <a:pt x="2010" y="1265"/>
                    </a:lnTo>
                    <a:lnTo>
                      <a:pt x="1974" y="1288"/>
                    </a:lnTo>
                    <a:lnTo>
                      <a:pt x="1938" y="1300"/>
                    </a:lnTo>
                    <a:lnTo>
                      <a:pt x="1902" y="1312"/>
                    </a:lnTo>
                    <a:lnTo>
                      <a:pt x="1866" y="1324"/>
                    </a:lnTo>
                    <a:lnTo>
                      <a:pt x="1818" y="1324"/>
                    </a:lnTo>
                    <a:lnTo>
                      <a:pt x="1783" y="1336"/>
                    </a:lnTo>
                    <a:lnTo>
                      <a:pt x="1735" y="1348"/>
                    </a:lnTo>
                    <a:lnTo>
                      <a:pt x="1687" y="1348"/>
                    </a:lnTo>
                    <a:lnTo>
                      <a:pt x="1639" y="1360"/>
                    </a:lnTo>
                    <a:lnTo>
                      <a:pt x="1603" y="1360"/>
                    </a:lnTo>
                    <a:lnTo>
                      <a:pt x="1555" y="1360"/>
                    </a:lnTo>
                    <a:lnTo>
                      <a:pt x="1507" y="1360"/>
                    </a:lnTo>
                    <a:lnTo>
                      <a:pt x="1471" y="1360"/>
                    </a:lnTo>
                    <a:lnTo>
                      <a:pt x="1424" y="1360"/>
                    </a:lnTo>
                    <a:lnTo>
                      <a:pt x="1376" y="1348"/>
                    </a:lnTo>
                    <a:lnTo>
                      <a:pt x="1340" y="1348"/>
                    </a:lnTo>
                    <a:lnTo>
                      <a:pt x="1304" y="1348"/>
                    </a:lnTo>
                  </a:path>
                </a:pathLst>
              </a:custGeom>
              <a:solidFill>
                <a:srgbClr val="0000FF"/>
              </a:solidFill>
              <a:ln w="127000" cap="rnd">
                <a:noFill/>
                <a:round/>
                <a:headEnd/>
                <a:tailEnd/>
              </a:ln>
            </p:spPr>
            <p:txBody>
              <a:bodyPr/>
              <a:lstStyle/>
              <a:p>
                <a:endParaRPr lang="zh-CN" altLang="en-US"/>
              </a:p>
            </p:txBody>
          </p:sp>
          <p:sp>
            <p:nvSpPr>
              <p:cNvPr id="63504" name="Freeform 7"/>
              <p:cNvSpPr>
                <a:spLocks/>
              </p:cNvSpPr>
              <p:nvPr/>
            </p:nvSpPr>
            <p:spPr bwMode="auto">
              <a:xfrm>
                <a:off x="3074" y="1208"/>
                <a:ext cx="1325" cy="2441"/>
              </a:xfrm>
              <a:custGeom>
                <a:avLst/>
                <a:gdLst>
                  <a:gd name="T0" fmla="*/ 36 w 1325"/>
                  <a:gd name="T1" fmla="*/ 0 h 2441"/>
                  <a:gd name="T2" fmla="*/ 95 w 1325"/>
                  <a:gd name="T3" fmla="*/ 12 h 2441"/>
                  <a:gd name="T4" fmla="*/ 155 w 1325"/>
                  <a:gd name="T5" fmla="*/ 36 h 2441"/>
                  <a:gd name="T6" fmla="*/ 215 w 1325"/>
                  <a:gd name="T7" fmla="*/ 48 h 2441"/>
                  <a:gd name="T8" fmla="*/ 274 w 1325"/>
                  <a:gd name="T9" fmla="*/ 72 h 2441"/>
                  <a:gd name="T10" fmla="*/ 334 w 1325"/>
                  <a:gd name="T11" fmla="*/ 96 h 2441"/>
                  <a:gd name="T12" fmla="*/ 406 w 1325"/>
                  <a:gd name="T13" fmla="*/ 120 h 2441"/>
                  <a:gd name="T14" fmla="*/ 465 w 1325"/>
                  <a:gd name="T15" fmla="*/ 155 h 2441"/>
                  <a:gd name="T16" fmla="*/ 513 w 1325"/>
                  <a:gd name="T17" fmla="*/ 191 h 2441"/>
                  <a:gd name="T18" fmla="*/ 573 w 1325"/>
                  <a:gd name="T19" fmla="*/ 215 h 2441"/>
                  <a:gd name="T20" fmla="*/ 632 w 1325"/>
                  <a:gd name="T21" fmla="*/ 263 h 2441"/>
                  <a:gd name="T22" fmla="*/ 680 w 1325"/>
                  <a:gd name="T23" fmla="*/ 299 h 2441"/>
                  <a:gd name="T24" fmla="*/ 763 w 1325"/>
                  <a:gd name="T25" fmla="*/ 383 h 2441"/>
                  <a:gd name="T26" fmla="*/ 835 w 1325"/>
                  <a:gd name="T27" fmla="*/ 455 h 2441"/>
                  <a:gd name="T28" fmla="*/ 895 w 1325"/>
                  <a:gd name="T29" fmla="*/ 514 h 2441"/>
                  <a:gd name="T30" fmla="*/ 954 w 1325"/>
                  <a:gd name="T31" fmla="*/ 598 h 2441"/>
                  <a:gd name="T32" fmla="*/ 1002 w 1325"/>
                  <a:gd name="T33" fmla="*/ 682 h 2441"/>
                  <a:gd name="T34" fmla="*/ 1062 w 1325"/>
                  <a:gd name="T35" fmla="*/ 765 h 2441"/>
                  <a:gd name="T36" fmla="*/ 1097 w 1325"/>
                  <a:gd name="T37" fmla="*/ 861 h 2441"/>
                  <a:gd name="T38" fmla="*/ 1133 w 1325"/>
                  <a:gd name="T39" fmla="*/ 957 h 2441"/>
                  <a:gd name="T40" fmla="*/ 1169 w 1325"/>
                  <a:gd name="T41" fmla="*/ 1076 h 2441"/>
                  <a:gd name="T42" fmla="*/ 1193 w 1325"/>
                  <a:gd name="T43" fmla="*/ 1196 h 2441"/>
                  <a:gd name="T44" fmla="*/ 1217 w 1325"/>
                  <a:gd name="T45" fmla="*/ 1352 h 2441"/>
                  <a:gd name="T46" fmla="*/ 1217 w 1325"/>
                  <a:gd name="T47" fmla="*/ 1495 h 2441"/>
                  <a:gd name="T48" fmla="*/ 1193 w 1325"/>
                  <a:gd name="T49" fmla="*/ 1615 h 2441"/>
                  <a:gd name="T50" fmla="*/ 1181 w 1325"/>
                  <a:gd name="T51" fmla="*/ 1746 h 2441"/>
                  <a:gd name="T52" fmla="*/ 1133 w 1325"/>
                  <a:gd name="T53" fmla="*/ 1878 h 2441"/>
                  <a:gd name="T54" fmla="*/ 1085 w 1325"/>
                  <a:gd name="T55" fmla="*/ 2009 h 2441"/>
                  <a:gd name="T56" fmla="*/ 1026 w 1325"/>
                  <a:gd name="T57" fmla="*/ 2129 h 2441"/>
                  <a:gd name="T58" fmla="*/ 417 w 1325"/>
                  <a:gd name="T59" fmla="*/ 2440 h 2441"/>
                  <a:gd name="T60" fmla="*/ 429 w 1325"/>
                  <a:gd name="T61" fmla="*/ 1794 h 2441"/>
                  <a:gd name="T62" fmla="*/ 489 w 1325"/>
                  <a:gd name="T63" fmla="*/ 1686 h 2441"/>
                  <a:gd name="T64" fmla="*/ 513 w 1325"/>
                  <a:gd name="T65" fmla="*/ 1591 h 2441"/>
                  <a:gd name="T66" fmla="*/ 525 w 1325"/>
                  <a:gd name="T67" fmla="*/ 1495 h 2441"/>
                  <a:gd name="T68" fmla="*/ 537 w 1325"/>
                  <a:gd name="T69" fmla="*/ 1399 h 2441"/>
                  <a:gd name="T70" fmla="*/ 525 w 1325"/>
                  <a:gd name="T71" fmla="*/ 1292 h 2441"/>
                  <a:gd name="T72" fmla="*/ 501 w 1325"/>
                  <a:gd name="T73" fmla="*/ 1184 h 2441"/>
                  <a:gd name="T74" fmla="*/ 465 w 1325"/>
                  <a:gd name="T75" fmla="*/ 1088 h 2441"/>
                  <a:gd name="T76" fmla="*/ 417 w 1325"/>
                  <a:gd name="T77" fmla="*/ 1005 h 2441"/>
                  <a:gd name="T78" fmla="*/ 370 w 1325"/>
                  <a:gd name="T79" fmla="*/ 957 h 2441"/>
                  <a:gd name="T80" fmla="*/ 322 w 1325"/>
                  <a:gd name="T81" fmla="*/ 897 h 2441"/>
                  <a:gd name="T82" fmla="*/ 274 w 1325"/>
                  <a:gd name="T83" fmla="*/ 849 h 2441"/>
                  <a:gd name="T84" fmla="*/ 227 w 1325"/>
                  <a:gd name="T85" fmla="*/ 801 h 2441"/>
                  <a:gd name="T86" fmla="*/ 155 w 1325"/>
                  <a:gd name="T87" fmla="*/ 765 h 2441"/>
                  <a:gd name="T88" fmla="*/ 95 w 1325"/>
                  <a:gd name="T89" fmla="*/ 730 h 2441"/>
                  <a:gd name="T90" fmla="*/ 0 w 1325"/>
                  <a:gd name="T91" fmla="*/ 694 h 244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25"/>
                  <a:gd name="T139" fmla="*/ 0 h 2441"/>
                  <a:gd name="T140" fmla="*/ 1325 w 1325"/>
                  <a:gd name="T141" fmla="*/ 2441 h 244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25" h="2441">
                    <a:moveTo>
                      <a:pt x="0" y="0"/>
                    </a:moveTo>
                    <a:lnTo>
                      <a:pt x="36" y="0"/>
                    </a:lnTo>
                    <a:lnTo>
                      <a:pt x="60" y="12"/>
                    </a:lnTo>
                    <a:lnTo>
                      <a:pt x="95" y="12"/>
                    </a:lnTo>
                    <a:lnTo>
                      <a:pt x="131" y="24"/>
                    </a:lnTo>
                    <a:lnTo>
                      <a:pt x="155" y="36"/>
                    </a:lnTo>
                    <a:lnTo>
                      <a:pt x="179" y="36"/>
                    </a:lnTo>
                    <a:lnTo>
                      <a:pt x="215" y="48"/>
                    </a:lnTo>
                    <a:lnTo>
                      <a:pt x="239" y="60"/>
                    </a:lnTo>
                    <a:lnTo>
                      <a:pt x="274" y="72"/>
                    </a:lnTo>
                    <a:lnTo>
                      <a:pt x="310" y="84"/>
                    </a:lnTo>
                    <a:lnTo>
                      <a:pt x="334" y="96"/>
                    </a:lnTo>
                    <a:lnTo>
                      <a:pt x="370" y="108"/>
                    </a:lnTo>
                    <a:lnTo>
                      <a:pt x="406" y="120"/>
                    </a:lnTo>
                    <a:lnTo>
                      <a:pt x="429" y="144"/>
                    </a:lnTo>
                    <a:lnTo>
                      <a:pt x="465" y="155"/>
                    </a:lnTo>
                    <a:lnTo>
                      <a:pt x="489" y="167"/>
                    </a:lnTo>
                    <a:lnTo>
                      <a:pt x="513" y="191"/>
                    </a:lnTo>
                    <a:lnTo>
                      <a:pt x="537" y="203"/>
                    </a:lnTo>
                    <a:lnTo>
                      <a:pt x="573" y="215"/>
                    </a:lnTo>
                    <a:lnTo>
                      <a:pt x="596" y="239"/>
                    </a:lnTo>
                    <a:lnTo>
                      <a:pt x="632" y="263"/>
                    </a:lnTo>
                    <a:lnTo>
                      <a:pt x="656" y="287"/>
                    </a:lnTo>
                    <a:lnTo>
                      <a:pt x="680" y="299"/>
                    </a:lnTo>
                    <a:lnTo>
                      <a:pt x="728" y="335"/>
                    </a:lnTo>
                    <a:lnTo>
                      <a:pt x="763" y="383"/>
                    </a:lnTo>
                    <a:lnTo>
                      <a:pt x="799" y="407"/>
                    </a:lnTo>
                    <a:lnTo>
                      <a:pt x="835" y="455"/>
                    </a:lnTo>
                    <a:lnTo>
                      <a:pt x="859" y="478"/>
                    </a:lnTo>
                    <a:lnTo>
                      <a:pt x="895" y="514"/>
                    </a:lnTo>
                    <a:lnTo>
                      <a:pt x="930" y="562"/>
                    </a:lnTo>
                    <a:lnTo>
                      <a:pt x="954" y="598"/>
                    </a:lnTo>
                    <a:lnTo>
                      <a:pt x="978" y="634"/>
                    </a:lnTo>
                    <a:lnTo>
                      <a:pt x="1002" y="682"/>
                    </a:lnTo>
                    <a:lnTo>
                      <a:pt x="1038" y="730"/>
                    </a:lnTo>
                    <a:lnTo>
                      <a:pt x="1062" y="765"/>
                    </a:lnTo>
                    <a:lnTo>
                      <a:pt x="1074" y="813"/>
                    </a:lnTo>
                    <a:lnTo>
                      <a:pt x="1097" y="861"/>
                    </a:lnTo>
                    <a:lnTo>
                      <a:pt x="1121" y="909"/>
                    </a:lnTo>
                    <a:lnTo>
                      <a:pt x="1133" y="957"/>
                    </a:lnTo>
                    <a:lnTo>
                      <a:pt x="1157" y="1017"/>
                    </a:lnTo>
                    <a:lnTo>
                      <a:pt x="1169" y="1076"/>
                    </a:lnTo>
                    <a:lnTo>
                      <a:pt x="1181" y="1136"/>
                    </a:lnTo>
                    <a:lnTo>
                      <a:pt x="1193" y="1196"/>
                    </a:lnTo>
                    <a:lnTo>
                      <a:pt x="1205" y="1268"/>
                    </a:lnTo>
                    <a:lnTo>
                      <a:pt x="1217" y="1352"/>
                    </a:lnTo>
                    <a:lnTo>
                      <a:pt x="1217" y="1423"/>
                    </a:lnTo>
                    <a:lnTo>
                      <a:pt x="1217" y="1495"/>
                    </a:lnTo>
                    <a:lnTo>
                      <a:pt x="1205" y="1555"/>
                    </a:lnTo>
                    <a:lnTo>
                      <a:pt x="1193" y="1615"/>
                    </a:lnTo>
                    <a:lnTo>
                      <a:pt x="1193" y="1675"/>
                    </a:lnTo>
                    <a:lnTo>
                      <a:pt x="1181" y="1746"/>
                    </a:lnTo>
                    <a:lnTo>
                      <a:pt x="1157" y="1806"/>
                    </a:lnTo>
                    <a:lnTo>
                      <a:pt x="1133" y="1878"/>
                    </a:lnTo>
                    <a:lnTo>
                      <a:pt x="1109" y="1950"/>
                    </a:lnTo>
                    <a:lnTo>
                      <a:pt x="1085" y="2009"/>
                    </a:lnTo>
                    <a:lnTo>
                      <a:pt x="1062" y="2069"/>
                    </a:lnTo>
                    <a:lnTo>
                      <a:pt x="1026" y="2129"/>
                    </a:lnTo>
                    <a:lnTo>
                      <a:pt x="1324" y="2296"/>
                    </a:lnTo>
                    <a:lnTo>
                      <a:pt x="417" y="2440"/>
                    </a:lnTo>
                    <a:lnTo>
                      <a:pt x="83" y="1603"/>
                    </a:lnTo>
                    <a:lnTo>
                      <a:pt x="429" y="1794"/>
                    </a:lnTo>
                    <a:lnTo>
                      <a:pt x="465" y="1734"/>
                    </a:lnTo>
                    <a:lnTo>
                      <a:pt x="489" y="1686"/>
                    </a:lnTo>
                    <a:lnTo>
                      <a:pt x="501" y="1639"/>
                    </a:lnTo>
                    <a:lnTo>
                      <a:pt x="513" y="1591"/>
                    </a:lnTo>
                    <a:lnTo>
                      <a:pt x="525" y="1543"/>
                    </a:lnTo>
                    <a:lnTo>
                      <a:pt x="525" y="1495"/>
                    </a:lnTo>
                    <a:lnTo>
                      <a:pt x="537" y="1447"/>
                    </a:lnTo>
                    <a:lnTo>
                      <a:pt x="537" y="1399"/>
                    </a:lnTo>
                    <a:lnTo>
                      <a:pt x="537" y="1352"/>
                    </a:lnTo>
                    <a:lnTo>
                      <a:pt x="525" y="1292"/>
                    </a:lnTo>
                    <a:lnTo>
                      <a:pt x="513" y="1232"/>
                    </a:lnTo>
                    <a:lnTo>
                      <a:pt x="501" y="1184"/>
                    </a:lnTo>
                    <a:lnTo>
                      <a:pt x="477" y="1136"/>
                    </a:lnTo>
                    <a:lnTo>
                      <a:pt x="465" y="1088"/>
                    </a:lnTo>
                    <a:lnTo>
                      <a:pt x="441" y="1041"/>
                    </a:lnTo>
                    <a:lnTo>
                      <a:pt x="417" y="1005"/>
                    </a:lnTo>
                    <a:lnTo>
                      <a:pt x="394" y="981"/>
                    </a:lnTo>
                    <a:lnTo>
                      <a:pt x="370" y="957"/>
                    </a:lnTo>
                    <a:lnTo>
                      <a:pt x="346" y="921"/>
                    </a:lnTo>
                    <a:lnTo>
                      <a:pt x="322" y="897"/>
                    </a:lnTo>
                    <a:lnTo>
                      <a:pt x="298" y="873"/>
                    </a:lnTo>
                    <a:lnTo>
                      <a:pt x="274" y="849"/>
                    </a:lnTo>
                    <a:lnTo>
                      <a:pt x="250" y="825"/>
                    </a:lnTo>
                    <a:lnTo>
                      <a:pt x="227" y="801"/>
                    </a:lnTo>
                    <a:lnTo>
                      <a:pt x="191" y="777"/>
                    </a:lnTo>
                    <a:lnTo>
                      <a:pt x="155" y="765"/>
                    </a:lnTo>
                    <a:lnTo>
                      <a:pt x="131" y="742"/>
                    </a:lnTo>
                    <a:lnTo>
                      <a:pt x="95" y="730"/>
                    </a:lnTo>
                    <a:lnTo>
                      <a:pt x="60" y="706"/>
                    </a:lnTo>
                    <a:lnTo>
                      <a:pt x="0" y="694"/>
                    </a:lnTo>
                    <a:lnTo>
                      <a:pt x="0" y="0"/>
                    </a:lnTo>
                  </a:path>
                </a:pathLst>
              </a:custGeom>
              <a:solidFill>
                <a:srgbClr val="008000"/>
              </a:solidFill>
              <a:ln w="127000" cap="rnd">
                <a:noFill/>
                <a:round/>
                <a:headEnd/>
                <a:tailEnd/>
              </a:ln>
            </p:spPr>
            <p:txBody>
              <a:bodyPr/>
              <a:lstStyle/>
              <a:p>
                <a:endParaRPr lang="zh-CN" altLang="en-US"/>
              </a:p>
            </p:txBody>
          </p:sp>
          <p:sp>
            <p:nvSpPr>
              <p:cNvPr id="63505" name="Freeform 8"/>
              <p:cNvSpPr>
                <a:spLocks/>
              </p:cNvSpPr>
              <p:nvPr/>
            </p:nvSpPr>
            <p:spPr bwMode="auto">
              <a:xfrm>
                <a:off x="1406" y="872"/>
                <a:ext cx="1961" cy="2213"/>
              </a:xfrm>
              <a:custGeom>
                <a:avLst/>
                <a:gdLst>
                  <a:gd name="T0" fmla="*/ 1195 w 1961"/>
                  <a:gd name="T1" fmla="*/ 335 h 2213"/>
                  <a:gd name="T2" fmla="*/ 1123 w 1961"/>
                  <a:gd name="T3" fmla="*/ 347 h 2213"/>
                  <a:gd name="T4" fmla="*/ 1064 w 1961"/>
                  <a:gd name="T5" fmla="*/ 359 h 2213"/>
                  <a:gd name="T6" fmla="*/ 1004 w 1961"/>
                  <a:gd name="T7" fmla="*/ 371 h 2213"/>
                  <a:gd name="T8" fmla="*/ 944 w 1961"/>
                  <a:gd name="T9" fmla="*/ 395 h 2213"/>
                  <a:gd name="T10" fmla="*/ 884 w 1961"/>
                  <a:gd name="T11" fmla="*/ 418 h 2213"/>
                  <a:gd name="T12" fmla="*/ 813 w 1961"/>
                  <a:gd name="T13" fmla="*/ 454 h 2213"/>
                  <a:gd name="T14" fmla="*/ 753 w 1961"/>
                  <a:gd name="T15" fmla="*/ 478 h 2213"/>
                  <a:gd name="T16" fmla="*/ 705 w 1961"/>
                  <a:gd name="T17" fmla="*/ 514 h 2213"/>
                  <a:gd name="T18" fmla="*/ 645 w 1961"/>
                  <a:gd name="T19" fmla="*/ 550 h 2213"/>
                  <a:gd name="T20" fmla="*/ 586 w 1961"/>
                  <a:gd name="T21" fmla="*/ 586 h 2213"/>
                  <a:gd name="T22" fmla="*/ 538 w 1961"/>
                  <a:gd name="T23" fmla="*/ 634 h 2213"/>
                  <a:gd name="T24" fmla="*/ 454 w 1961"/>
                  <a:gd name="T25" fmla="*/ 705 h 2213"/>
                  <a:gd name="T26" fmla="*/ 382 w 1961"/>
                  <a:gd name="T27" fmla="*/ 777 h 2213"/>
                  <a:gd name="T28" fmla="*/ 323 w 1961"/>
                  <a:gd name="T29" fmla="*/ 849 h 2213"/>
                  <a:gd name="T30" fmla="*/ 263 w 1961"/>
                  <a:gd name="T31" fmla="*/ 921 h 2213"/>
                  <a:gd name="T32" fmla="*/ 215 w 1961"/>
                  <a:gd name="T33" fmla="*/ 1004 h 2213"/>
                  <a:gd name="T34" fmla="*/ 167 w 1961"/>
                  <a:gd name="T35" fmla="*/ 1088 h 2213"/>
                  <a:gd name="T36" fmla="*/ 120 w 1961"/>
                  <a:gd name="T37" fmla="*/ 1184 h 2213"/>
                  <a:gd name="T38" fmla="*/ 84 w 1961"/>
                  <a:gd name="T39" fmla="*/ 1279 h 2213"/>
                  <a:gd name="T40" fmla="*/ 48 w 1961"/>
                  <a:gd name="T41" fmla="*/ 1411 h 2213"/>
                  <a:gd name="T42" fmla="*/ 24 w 1961"/>
                  <a:gd name="T43" fmla="*/ 1530 h 2213"/>
                  <a:gd name="T44" fmla="*/ 12 w 1961"/>
                  <a:gd name="T45" fmla="*/ 1686 h 2213"/>
                  <a:gd name="T46" fmla="*/ 12 w 1961"/>
                  <a:gd name="T47" fmla="*/ 1817 h 2213"/>
                  <a:gd name="T48" fmla="*/ 24 w 1961"/>
                  <a:gd name="T49" fmla="*/ 1937 h 2213"/>
                  <a:gd name="T50" fmla="*/ 36 w 1961"/>
                  <a:gd name="T51" fmla="*/ 2069 h 2213"/>
                  <a:gd name="T52" fmla="*/ 84 w 1961"/>
                  <a:gd name="T53" fmla="*/ 2212 h 2213"/>
                  <a:gd name="T54" fmla="*/ 693 w 1961"/>
                  <a:gd name="T55" fmla="*/ 1889 h 2213"/>
                  <a:gd name="T56" fmla="*/ 681 w 1961"/>
                  <a:gd name="T57" fmla="*/ 1782 h 2213"/>
                  <a:gd name="T58" fmla="*/ 681 w 1961"/>
                  <a:gd name="T59" fmla="*/ 1674 h 2213"/>
                  <a:gd name="T60" fmla="*/ 705 w 1961"/>
                  <a:gd name="T61" fmla="*/ 1566 h 2213"/>
                  <a:gd name="T62" fmla="*/ 741 w 1961"/>
                  <a:gd name="T63" fmla="*/ 1459 h 2213"/>
                  <a:gd name="T64" fmla="*/ 777 w 1961"/>
                  <a:gd name="T65" fmla="*/ 1375 h 2213"/>
                  <a:gd name="T66" fmla="*/ 825 w 1961"/>
                  <a:gd name="T67" fmla="*/ 1303 h 2213"/>
                  <a:gd name="T68" fmla="*/ 872 w 1961"/>
                  <a:gd name="T69" fmla="*/ 1255 h 2213"/>
                  <a:gd name="T70" fmla="*/ 920 w 1961"/>
                  <a:gd name="T71" fmla="*/ 1208 h 2213"/>
                  <a:gd name="T72" fmla="*/ 968 w 1961"/>
                  <a:gd name="T73" fmla="*/ 1160 h 2213"/>
                  <a:gd name="T74" fmla="*/ 1028 w 1961"/>
                  <a:gd name="T75" fmla="*/ 1112 h 2213"/>
                  <a:gd name="T76" fmla="*/ 1088 w 1961"/>
                  <a:gd name="T77" fmla="*/ 1076 h 2213"/>
                  <a:gd name="T78" fmla="*/ 1159 w 1961"/>
                  <a:gd name="T79" fmla="*/ 1040 h 2213"/>
                  <a:gd name="T80" fmla="*/ 1219 w 1961"/>
                  <a:gd name="T81" fmla="*/ 1016 h 2213"/>
                  <a:gd name="T82" fmla="*/ 1303 w 1961"/>
                  <a:gd name="T83" fmla="*/ 1004 h 2213"/>
                  <a:gd name="T84" fmla="*/ 1386 w 1961"/>
                  <a:gd name="T85" fmla="*/ 992 h 2213"/>
                  <a:gd name="T86" fmla="*/ 1410 w 1961"/>
                  <a:gd name="T87" fmla="*/ 1351 h 2213"/>
                  <a:gd name="T88" fmla="*/ 1410 w 1961"/>
                  <a:gd name="T89" fmla="*/ 0 h 2213"/>
                  <a:gd name="T90" fmla="*/ 1386 w 1961"/>
                  <a:gd name="T91" fmla="*/ 311 h 2213"/>
                  <a:gd name="T92" fmla="*/ 1303 w 1961"/>
                  <a:gd name="T93" fmla="*/ 311 h 2213"/>
                  <a:gd name="T94" fmla="*/ 1219 w 1961"/>
                  <a:gd name="T95" fmla="*/ 323 h 221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961"/>
                  <a:gd name="T145" fmla="*/ 0 h 2213"/>
                  <a:gd name="T146" fmla="*/ 1961 w 1961"/>
                  <a:gd name="T147" fmla="*/ 2213 h 221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961" h="2213">
                    <a:moveTo>
                      <a:pt x="1219" y="323"/>
                    </a:moveTo>
                    <a:lnTo>
                      <a:pt x="1195" y="335"/>
                    </a:lnTo>
                    <a:lnTo>
                      <a:pt x="1159" y="335"/>
                    </a:lnTo>
                    <a:lnTo>
                      <a:pt x="1123" y="347"/>
                    </a:lnTo>
                    <a:lnTo>
                      <a:pt x="1100" y="347"/>
                    </a:lnTo>
                    <a:lnTo>
                      <a:pt x="1064" y="359"/>
                    </a:lnTo>
                    <a:lnTo>
                      <a:pt x="1040" y="371"/>
                    </a:lnTo>
                    <a:lnTo>
                      <a:pt x="1004" y="371"/>
                    </a:lnTo>
                    <a:lnTo>
                      <a:pt x="980" y="383"/>
                    </a:lnTo>
                    <a:lnTo>
                      <a:pt x="944" y="395"/>
                    </a:lnTo>
                    <a:lnTo>
                      <a:pt x="908" y="407"/>
                    </a:lnTo>
                    <a:lnTo>
                      <a:pt x="884" y="418"/>
                    </a:lnTo>
                    <a:lnTo>
                      <a:pt x="849" y="430"/>
                    </a:lnTo>
                    <a:lnTo>
                      <a:pt x="813" y="454"/>
                    </a:lnTo>
                    <a:lnTo>
                      <a:pt x="789" y="466"/>
                    </a:lnTo>
                    <a:lnTo>
                      <a:pt x="753" y="478"/>
                    </a:lnTo>
                    <a:lnTo>
                      <a:pt x="729" y="502"/>
                    </a:lnTo>
                    <a:lnTo>
                      <a:pt x="705" y="514"/>
                    </a:lnTo>
                    <a:lnTo>
                      <a:pt x="681" y="526"/>
                    </a:lnTo>
                    <a:lnTo>
                      <a:pt x="645" y="550"/>
                    </a:lnTo>
                    <a:lnTo>
                      <a:pt x="621" y="574"/>
                    </a:lnTo>
                    <a:lnTo>
                      <a:pt x="586" y="586"/>
                    </a:lnTo>
                    <a:lnTo>
                      <a:pt x="562" y="610"/>
                    </a:lnTo>
                    <a:lnTo>
                      <a:pt x="538" y="634"/>
                    </a:lnTo>
                    <a:lnTo>
                      <a:pt x="490" y="670"/>
                    </a:lnTo>
                    <a:lnTo>
                      <a:pt x="454" y="705"/>
                    </a:lnTo>
                    <a:lnTo>
                      <a:pt x="418" y="729"/>
                    </a:lnTo>
                    <a:lnTo>
                      <a:pt x="382" y="777"/>
                    </a:lnTo>
                    <a:lnTo>
                      <a:pt x="359" y="813"/>
                    </a:lnTo>
                    <a:lnTo>
                      <a:pt x="323" y="849"/>
                    </a:lnTo>
                    <a:lnTo>
                      <a:pt x="287" y="885"/>
                    </a:lnTo>
                    <a:lnTo>
                      <a:pt x="263" y="921"/>
                    </a:lnTo>
                    <a:lnTo>
                      <a:pt x="239" y="968"/>
                    </a:lnTo>
                    <a:lnTo>
                      <a:pt x="215" y="1004"/>
                    </a:lnTo>
                    <a:lnTo>
                      <a:pt x="191" y="1052"/>
                    </a:lnTo>
                    <a:lnTo>
                      <a:pt x="167" y="1088"/>
                    </a:lnTo>
                    <a:lnTo>
                      <a:pt x="143" y="1136"/>
                    </a:lnTo>
                    <a:lnTo>
                      <a:pt x="120" y="1184"/>
                    </a:lnTo>
                    <a:lnTo>
                      <a:pt x="96" y="1232"/>
                    </a:lnTo>
                    <a:lnTo>
                      <a:pt x="84" y="1279"/>
                    </a:lnTo>
                    <a:lnTo>
                      <a:pt x="60" y="1351"/>
                    </a:lnTo>
                    <a:lnTo>
                      <a:pt x="48" y="1411"/>
                    </a:lnTo>
                    <a:lnTo>
                      <a:pt x="36" y="1471"/>
                    </a:lnTo>
                    <a:lnTo>
                      <a:pt x="24" y="1530"/>
                    </a:lnTo>
                    <a:lnTo>
                      <a:pt x="12" y="1602"/>
                    </a:lnTo>
                    <a:lnTo>
                      <a:pt x="12" y="1686"/>
                    </a:lnTo>
                    <a:lnTo>
                      <a:pt x="0" y="1746"/>
                    </a:lnTo>
                    <a:lnTo>
                      <a:pt x="12" y="1817"/>
                    </a:lnTo>
                    <a:lnTo>
                      <a:pt x="12" y="1877"/>
                    </a:lnTo>
                    <a:lnTo>
                      <a:pt x="24" y="1937"/>
                    </a:lnTo>
                    <a:lnTo>
                      <a:pt x="24" y="2009"/>
                    </a:lnTo>
                    <a:lnTo>
                      <a:pt x="36" y="2069"/>
                    </a:lnTo>
                    <a:lnTo>
                      <a:pt x="60" y="2140"/>
                    </a:lnTo>
                    <a:lnTo>
                      <a:pt x="84" y="2212"/>
                    </a:lnTo>
                    <a:lnTo>
                      <a:pt x="203" y="1805"/>
                    </a:lnTo>
                    <a:lnTo>
                      <a:pt x="693" y="1889"/>
                    </a:lnTo>
                    <a:lnTo>
                      <a:pt x="693" y="1817"/>
                    </a:lnTo>
                    <a:lnTo>
                      <a:pt x="681" y="1782"/>
                    </a:lnTo>
                    <a:lnTo>
                      <a:pt x="681" y="1734"/>
                    </a:lnTo>
                    <a:lnTo>
                      <a:pt x="681" y="1674"/>
                    </a:lnTo>
                    <a:lnTo>
                      <a:pt x="693" y="1626"/>
                    </a:lnTo>
                    <a:lnTo>
                      <a:pt x="705" y="1566"/>
                    </a:lnTo>
                    <a:lnTo>
                      <a:pt x="717" y="1519"/>
                    </a:lnTo>
                    <a:lnTo>
                      <a:pt x="741" y="1459"/>
                    </a:lnTo>
                    <a:lnTo>
                      <a:pt x="753" y="1411"/>
                    </a:lnTo>
                    <a:lnTo>
                      <a:pt x="777" y="1375"/>
                    </a:lnTo>
                    <a:lnTo>
                      <a:pt x="801" y="1339"/>
                    </a:lnTo>
                    <a:lnTo>
                      <a:pt x="825" y="1303"/>
                    </a:lnTo>
                    <a:lnTo>
                      <a:pt x="849" y="1279"/>
                    </a:lnTo>
                    <a:lnTo>
                      <a:pt x="872" y="1255"/>
                    </a:lnTo>
                    <a:lnTo>
                      <a:pt x="896" y="1220"/>
                    </a:lnTo>
                    <a:lnTo>
                      <a:pt x="920" y="1208"/>
                    </a:lnTo>
                    <a:lnTo>
                      <a:pt x="944" y="1172"/>
                    </a:lnTo>
                    <a:lnTo>
                      <a:pt x="968" y="1160"/>
                    </a:lnTo>
                    <a:lnTo>
                      <a:pt x="992" y="1136"/>
                    </a:lnTo>
                    <a:lnTo>
                      <a:pt x="1028" y="1112"/>
                    </a:lnTo>
                    <a:lnTo>
                      <a:pt x="1064" y="1088"/>
                    </a:lnTo>
                    <a:lnTo>
                      <a:pt x="1088" y="1076"/>
                    </a:lnTo>
                    <a:lnTo>
                      <a:pt x="1123" y="1052"/>
                    </a:lnTo>
                    <a:lnTo>
                      <a:pt x="1159" y="1040"/>
                    </a:lnTo>
                    <a:lnTo>
                      <a:pt x="1183" y="1028"/>
                    </a:lnTo>
                    <a:lnTo>
                      <a:pt x="1219" y="1016"/>
                    </a:lnTo>
                    <a:lnTo>
                      <a:pt x="1267" y="1004"/>
                    </a:lnTo>
                    <a:lnTo>
                      <a:pt x="1303" y="1004"/>
                    </a:lnTo>
                    <a:lnTo>
                      <a:pt x="1350" y="992"/>
                    </a:lnTo>
                    <a:lnTo>
                      <a:pt x="1386" y="992"/>
                    </a:lnTo>
                    <a:lnTo>
                      <a:pt x="1410" y="992"/>
                    </a:lnTo>
                    <a:lnTo>
                      <a:pt x="1410" y="1351"/>
                    </a:lnTo>
                    <a:lnTo>
                      <a:pt x="1960" y="682"/>
                    </a:lnTo>
                    <a:lnTo>
                      <a:pt x="1410" y="0"/>
                    </a:lnTo>
                    <a:lnTo>
                      <a:pt x="1410" y="311"/>
                    </a:lnTo>
                    <a:lnTo>
                      <a:pt x="1386" y="311"/>
                    </a:lnTo>
                    <a:lnTo>
                      <a:pt x="1339" y="311"/>
                    </a:lnTo>
                    <a:lnTo>
                      <a:pt x="1303" y="311"/>
                    </a:lnTo>
                    <a:lnTo>
                      <a:pt x="1255" y="323"/>
                    </a:lnTo>
                    <a:lnTo>
                      <a:pt x="1219" y="323"/>
                    </a:lnTo>
                  </a:path>
                </a:pathLst>
              </a:custGeom>
              <a:solidFill>
                <a:srgbClr val="FF0000"/>
              </a:solidFill>
              <a:ln w="127000" cap="rnd">
                <a:noFill/>
                <a:round/>
                <a:headEnd/>
                <a:tailEnd/>
              </a:ln>
            </p:spPr>
            <p:txBody>
              <a:bodyPr/>
              <a:lstStyle/>
              <a:p>
                <a:endParaRPr lang="zh-CN" altLang="en-US"/>
              </a:p>
            </p:txBody>
          </p:sp>
        </p:grpSp>
      </p:grpSp>
      <p:sp>
        <p:nvSpPr>
          <p:cNvPr id="215050" name="Rectangle 10"/>
          <p:cNvSpPr>
            <a:spLocks noChangeArrowheads="1"/>
          </p:cNvSpPr>
          <p:nvPr/>
        </p:nvSpPr>
        <p:spPr bwMode="auto">
          <a:xfrm>
            <a:off x="4800601" y="1125539"/>
            <a:ext cx="2519363" cy="935037"/>
          </a:xfrm>
          <a:prstGeom prst="rect">
            <a:avLst/>
          </a:prstGeom>
          <a:noFill/>
          <a:ln w="9525">
            <a:noFill/>
            <a:miter lim="800000"/>
            <a:headEnd/>
            <a:tailEnd/>
          </a:ln>
        </p:spPr>
        <p:txBody>
          <a:bodyPr/>
          <a:lstStyle/>
          <a:p>
            <a:pPr marL="342900" indent="-342900">
              <a:lnSpc>
                <a:spcPct val="90000"/>
              </a:lnSpc>
              <a:spcBef>
                <a:spcPct val="20000"/>
              </a:spcBef>
              <a:buClr>
                <a:schemeClr val="tx2"/>
              </a:buClr>
            </a:pPr>
            <a:r>
              <a:rPr lang="en-US" altLang="zh-CN" sz="2000" b="1">
                <a:latin typeface="Comic Sans MS" pitchFamily="66" charset="0"/>
              </a:rPr>
              <a:t>Evaluating Existing</a:t>
            </a:r>
          </a:p>
          <a:p>
            <a:pPr marL="342900" indent="-342900">
              <a:lnSpc>
                <a:spcPct val="90000"/>
              </a:lnSpc>
              <a:spcBef>
                <a:spcPct val="20000"/>
              </a:spcBef>
              <a:buClr>
                <a:schemeClr val="tx2"/>
              </a:buClr>
            </a:pPr>
            <a:r>
              <a:rPr lang="en-US" altLang="zh-CN" sz="2000" b="1">
                <a:latin typeface="Comic Sans MS" pitchFamily="66" charset="0"/>
              </a:rPr>
              <a:t>Systems for </a:t>
            </a:r>
          </a:p>
          <a:p>
            <a:pPr marL="342900" indent="-342900">
              <a:lnSpc>
                <a:spcPct val="90000"/>
              </a:lnSpc>
              <a:spcBef>
                <a:spcPct val="20000"/>
              </a:spcBef>
              <a:buClr>
                <a:schemeClr val="tx2"/>
              </a:buClr>
            </a:pPr>
            <a:r>
              <a:rPr lang="en-US" altLang="zh-CN" sz="2000" b="1">
                <a:latin typeface="Comic Sans MS" pitchFamily="66" charset="0"/>
              </a:rPr>
              <a:t>Bottleneck(app.B)</a:t>
            </a:r>
          </a:p>
        </p:txBody>
      </p:sp>
      <p:sp>
        <p:nvSpPr>
          <p:cNvPr id="215051" name="Rectangle 11"/>
          <p:cNvSpPr>
            <a:spLocks noChangeArrowheads="1"/>
          </p:cNvSpPr>
          <p:nvPr/>
        </p:nvSpPr>
        <p:spPr bwMode="auto">
          <a:xfrm>
            <a:off x="4727576" y="2852738"/>
            <a:ext cx="3311525" cy="1441450"/>
          </a:xfrm>
          <a:prstGeom prst="rect">
            <a:avLst/>
          </a:prstGeom>
          <a:noFill/>
          <a:ln w="9525">
            <a:noFill/>
            <a:miter lim="800000"/>
            <a:headEnd/>
            <a:tailEnd/>
          </a:ln>
        </p:spPr>
        <p:txBody>
          <a:bodyPr/>
          <a:lstStyle/>
          <a:p>
            <a:pPr marL="342900" indent="-342900">
              <a:lnSpc>
                <a:spcPct val="90000"/>
              </a:lnSpc>
              <a:spcBef>
                <a:spcPct val="20000"/>
              </a:spcBef>
              <a:buClr>
                <a:schemeClr val="tx2"/>
              </a:buClr>
              <a:buFont typeface="Wingdings" pitchFamily="2" charset="2"/>
              <a:buChar char="q"/>
              <a:defRPr/>
            </a:pPr>
            <a:r>
              <a:rPr lang="en-US" altLang="zh-CN" sz="2000" b="1">
                <a:effectLst>
                  <a:outerShdw blurRad="38100" dist="38100" dir="2700000" algn="tl">
                    <a:srgbClr val="C0C0C0"/>
                  </a:outerShdw>
                </a:effectLst>
                <a:latin typeface="Comic Sans MS" pitchFamily="66" charset="0"/>
              </a:rPr>
              <a:t>Technology Trend 1.4</a:t>
            </a:r>
          </a:p>
          <a:p>
            <a:pPr marL="342900" indent="-342900">
              <a:lnSpc>
                <a:spcPct val="90000"/>
              </a:lnSpc>
              <a:spcBef>
                <a:spcPct val="20000"/>
              </a:spcBef>
              <a:buClr>
                <a:schemeClr val="tx2"/>
              </a:buClr>
              <a:buFont typeface="Wingdings" pitchFamily="2" charset="2"/>
              <a:buChar char="q"/>
              <a:defRPr/>
            </a:pPr>
            <a:r>
              <a:rPr lang="en-US" altLang="zh-CN" sz="2000" b="1">
                <a:effectLst>
                  <a:outerShdw blurRad="38100" dist="38100" dir="2700000" algn="tl">
                    <a:srgbClr val="C0C0C0"/>
                  </a:outerShdw>
                </a:effectLst>
                <a:latin typeface="Comic Sans MS" pitchFamily="66" charset="0"/>
              </a:rPr>
              <a:t>Power Trend  1,5</a:t>
            </a:r>
          </a:p>
          <a:p>
            <a:pPr marL="342900" indent="-342900">
              <a:lnSpc>
                <a:spcPct val="90000"/>
              </a:lnSpc>
              <a:spcBef>
                <a:spcPct val="20000"/>
              </a:spcBef>
              <a:buClr>
                <a:schemeClr val="tx2"/>
              </a:buClr>
              <a:buFont typeface="Wingdings" pitchFamily="2" charset="2"/>
              <a:buChar char="q"/>
              <a:defRPr/>
            </a:pPr>
            <a:r>
              <a:rPr lang="en-US" altLang="zh-CN" sz="2000" b="1">
                <a:effectLst>
                  <a:outerShdw blurRad="38100" dist="38100" dir="2700000" algn="tl">
                    <a:srgbClr val="C0C0C0"/>
                  </a:outerShdw>
                </a:effectLst>
                <a:latin typeface="Comic Sans MS" pitchFamily="66" charset="0"/>
              </a:rPr>
              <a:t>Cost Trend  1.6</a:t>
            </a:r>
          </a:p>
          <a:p>
            <a:pPr marL="342900" indent="-342900">
              <a:lnSpc>
                <a:spcPct val="90000"/>
              </a:lnSpc>
              <a:spcBef>
                <a:spcPct val="20000"/>
              </a:spcBef>
              <a:buClr>
                <a:schemeClr val="tx2"/>
              </a:buClr>
              <a:buFont typeface="Wingdings" pitchFamily="2" charset="2"/>
              <a:buChar char="q"/>
              <a:defRPr/>
            </a:pPr>
            <a:r>
              <a:rPr lang="en-US" altLang="zh-CN" sz="2000" b="1">
                <a:effectLst>
                  <a:outerShdw blurRad="38100" dist="38100" dir="2700000" algn="tl">
                    <a:srgbClr val="C0C0C0"/>
                  </a:outerShdw>
                </a:effectLst>
                <a:latin typeface="Comic Sans MS" pitchFamily="66" charset="0"/>
              </a:rPr>
              <a:t>Application Trend 1,7</a:t>
            </a:r>
          </a:p>
        </p:txBody>
      </p:sp>
      <p:sp>
        <p:nvSpPr>
          <p:cNvPr id="215052" name="Text Box 12"/>
          <p:cNvSpPr txBox="1">
            <a:spLocks noChangeArrowheads="1"/>
          </p:cNvSpPr>
          <p:nvPr/>
        </p:nvSpPr>
        <p:spPr bwMode="auto">
          <a:xfrm>
            <a:off x="7454900" y="2420939"/>
            <a:ext cx="3243196" cy="904863"/>
          </a:xfrm>
          <a:prstGeom prst="rect">
            <a:avLst/>
          </a:prstGeom>
          <a:noFill/>
          <a:ln w="9525" algn="ctr">
            <a:noFill/>
            <a:miter lim="800000"/>
            <a:headEnd/>
            <a:tailEnd/>
          </a:ln>
        </p:spPr>
        <p:txBody>
          <a:bodyPr wrap="none">
            <a:spAutoFit/>
          </a:bodyPr>
          <a:lstStyle/>
          <a:p>
            <a:pPr marL="342900" indent="-342900">
              <a:spcBef>
                <a:spcPct val="20000"/>
              </a:spcBef>
              <a:buClr>
                <a:schemeClr val="accent1"/>
              </a:buClr>
              <a:buSzPct val="80000"/>
            </a:pPr>
            <a:r>
              <a:rPr kumimoji="1" lang="en-US" altLang="zh-CN" sz="2000" b="1" dirty="0">
                <a:solidFill>
                  <a:srgbClr val="FF3300"/>
                </a:solidFill>
                <a:latin typeface="Comic Sans MS" pitchFamily="66" charset="0"/>
              </a:rPr>
              <a:t>Quantitative</a:t>
            </a:r>
            <a:r>
              <a:rPr kumimoji="1" lang="en-US" altLang="zh-CN" sz="2400" b="1" dirty="0">
                <a:solidFill>
                  <a:srgbClr val="FF3300"/>
                </a:solidFill>
                <a:latin typeface="Comic Sans MS" pitchFamily="66" charset="0"/>
              </a:rPr>
              <a:t> Principles</a:t>
            </a:r>
          </a:p>
          <a:p>
            <a:pPr marL="342900" indent="-342900">
              <a:spcBef>
                <a:spcPct val="20000"/>
              </a:spcBef>
              <a:buClr>
                <a:schemeClr val="accent1"/>
              </a:buClr>
              <a:buSzPct val="80000"/>
            </a:pPr>
            <a:r>
              <a:rPr kumimoji="1" lang="en-US" altLang="zh-CN" sz="2400" b="1" dirty="0">
                <a:solidFill>
                  <a:srgbClr val="FF3300"/>
                </a:solidFill>
                <a:latin typeface="Comic Sans MS" pitchFamily="66" charset="0"/>
              </a:rPr>
              <a:t>           1.9  </a:t>
            </a:r>
          </a:p>
        </p:txBody>
      </p:sp>
      <p:sp>
        <p:nvSpPr>
          <p:cNvPr id="215053" name="Rectangle 13"/>
          <p:cNvSpPr>
            <a:spLocks noChangeArrowheads="1"/>
          </p:cNvSpPr>
          <p:nvPr/>
        </p:nvSpPr>
        <p:spPr bwMode="auto">
          <a:xfrm>
            <a:off x="7175501" y="4437063"/>
            <a:ext cx="2218557" cy="1197764"/>
          </a:xfrm>
          <a:prstGeom prst="rect">
            <a:avLst/>
          </a:prstGeom>
          <a:noFill/>
          <a:ln w="12700">
            <a:noFill/>
            <a:miter lim="800000"/>
            <a:headEnd/>
            <a:tailEnd/>
          </a:ln>
          <a:effectLst/>
        </p:spPr>
        <p:txBody>
          <a:bodyPr wrap="none" lIns="90488" tIns="44450" rIns="90488" bIns="44450">
            <a:spAutoFit/>
          </a:bodyPr>
          <a:lstStyle/>
          <a:p>
            <a:pPr eaLnBrk="0" hangingPunct="0">
              <a:defRPr/>
            </a:pPr>
            <a:r>
              <a:rPr kumimoji="1" lang="en-US" altLang="zh-CN" sz="2400" b="1">
                <a:effectLst>
                  <a:outerShdw blurRad="38100" dist="38100" dir="2700000" algn="tl">
                    <a:srgbClr val="C0C0C0"/>
                  </a:outerShdw>
                </a:effectLst>
                <a:latin typeface="Comic Sans MS" pitchFamily="66" charset="0"/>
              </a:rPr>
              <a:t>Simulate New</a:t>
            </a:r>
          </a:p>
          <a:p>
            <a:pPr eaLnBrk="0" hangingPunct="0">
              <a:defRPr/>
            </a:pPr>
            <a:r>
              <a:rPr kumimoji="1" lang="en-US" altLang="zh-CN" sz="2400" b="1">
                <a:effectLst>
                  <a:outerShdw blurRad="38100" dist="38100" dir="2700000" algn="tl">
                    <a:srgbClr val="C0C0C0"/>
                  </a:outerShdw>
                </a:effectLst>
                <a:latin typeface="Comic Sans MS" pitchFamily="66" charset="0"/>
              </a:rPr>
              <a:t>Designs and</a:t>
            </a:r>
          </a:p>
          <a:p>
            <a:pPr eaLnBrk="0" hangingPunct="0">
              <a:defRPr/>
            </a:pPr>
            <a:r>
              <a:rPr kumimoji="1" lang="en-US" altLang="zh-CN" sz="2400" b="1">
                <a:effectLst>
                  <a:outerShdw blurRad="38100" dist="38100" dir="2700000" algn="tl">
                    <a:srgbClr val="C0C0C0"/>
                  </a:outerShdw>
                </a:effectLst>
                <a:latin typeface="Comic Sans MS" pitchFamily="66" charset="0"/>
              </a:rPr>
              <a:t>Organizations</a:t>
            </a:r>
          </a:p>
        </p:txBody>
      </p:sp>
      <p:sp>
        <p:nvSpPr>
          <p:cNvPr id="215054" name="Rectangle 14"/>
          <p:cNvSpPr>
            <a:spLocks noChangeArrowheads="1"/>
          </p:cNvSpPr>
          <p:nvPr/>
        </p:nvSpPr>
        <p:spPr bwMode="auto">
          <a:xfrm>
            <a:off x="3792538" y="4868863"/>
            <a:ext cx="1713612" cy="459100"/>
          </a:xfrm>
          <a:prstGeom prst="rect">
            <a:avLst/>
          </a:prstGeom>
          <a:noFill/>
          <a:ln w="12700">
            <a:noFill/>
            <a:miter lim="800000"/>
            <a:headEnd/>
            <a:tailEnd/>
          </a:ln>
        </p:spPr>
        <p:txBody>
          <a:bodyPr wrap="none" lIns="90488" tIns="44450" rIns="90488" bIns="44450">
            <a:spAutoFit/>
          </a:bodyPr>
          <a:lstStyle/>
          <a:p>
            <a:pPr algn="l" eaLnBrk="0" hangingPunct="0"/>
            <a:r>
              <a:rPr kumimoji="1" lang="en-US" altLang="zh-CN" sz="2400">
                <a:latin typeface="Comic Sans MS" pitchFamily="66" charset="0"/>
              </a:rPr>
              <a:t>Workloads</a:t>
            </a:r>
          </a:p>
        </p:txBody>
      </p:sp>
      <p:sp>
        <p:nvSpPr>
          <p:cNvPr id="215055" name="Rectangle 15"/>
          <p:cNvSpPr>
            <a:spLocks noChangeArrowheads="1"/>
          </p:cNvSpPr>
          <p:nvPr/>
        </p:nvSpPr>
        <p:spPr bwMode="auto">
          <a:xfrm>
            <a:off x="2711450" y="4005263"/>
            <a:ext cx="2736850" cy="762000"/>
          </a:xfrm>
          <a:prstGeom prst="rect">
            <a:avLst/>
          </a:prstGeom>
          <a:noFill/>
          <a:ln w="9525" algn="ctr">
            <a:noFill/>
            <a:miter lim="800000"/>
            <a:headEnd/>
            <a:tailEnd/>
          </a:ln>
          <a:effectLst/>
        </p:spPr>
        <p:txBody>
          <a:bodyPr>
            <a:spAutoFit/>
          </a:bodyPr>
          <a:lstStyle/>
          <a:p>
            <a:pPr marL="342900" indent="-342900">
              <a:spcBef>
                <a:spcPct val="20000"/>
              </a:spcBef>
              <a:buClr>
                <a:schemeClr val="accent1"/>
              </a:buClr>
              <a:buSzPct val="80000"/>
              <a:defRPr/>
            </a:pPr>
            <a:r>
              <a:rPr kumimoji="1" lang="en-US" altLang="zh-CN" sz="2000" b="1">
                <a:effectLst>
                  <a:outerShdw blurRad="38100" dist="38100" dir="2700000" algn="tl">
                    <a:srgbClr val="C0C0C0"/>
                  </a:outerShdw>
                </a:effectLst>
                <a:latin typeface="Comic Sans MS" pitchFamily="66" charset="0"/>
              </a:rPr>
              <a:t>Implement Next</a:t>
            </a:r>
          </a:p>
          <a:p>
            <a:pPr marL="342900" indent="-342900">
              <a:spcBef>
                <a:spcPct val="20000"/>
              </a:spcBef>
              <a:buClr>
                <a:schemeClr val="accent1"/>
              </a:buClr>
              <a:buSzPct val="80000"/>
              <a:defRPr/>
            </a:pPr>
            <a:r>
              <a:rPr kumimoji="1" lang="en-US" altLang="zh-CN" sz="2000" b="1">
                <a:effectLst>
                  <a:outerShdw blurRad="38100" dist="38100" dir="2700000" algn="tl">
                    <a:srgbClr val="C0C0C0"/>
                  </a:outerShdw>
                </a:effectLst>
                <a:latin typeface="Comic Sans MS" pitchFamily="66" charset="0"/>
              </a:rPr>
              <a:t>Generation System</a:t>
            </a:r>
          </a:p>
        </p:txBody>
      </p:sp>
      <p:sp>
        <p:nvSpPr>
          <p:cNvPr id="215056" name="Rectangle 16"/>
          <p:cNvSpPr>
            <a:spLocks noChangeArrowheads="1"/>
          </p:cNvSpPr>
          <p:nvPr/>
        </p:nvSpPr>
        <p:spPr bwMode="auto">
          <a:xfrm>
            <a:off x="7104063" y="1700213"/>
            <a:ext cx="2529540" cy="459100"/>
          </a:xfrm>
          <a:prstGeom prst="rect">
            <a:avLst/>
          </a:prstGeom>
          <a:noFill/>
          <a:ln w="12700">
            <a:noFill/>
            <a:miter lim="800000"/>
            <a:headEnd/>
            <a:tailEnd/>
          </a:ln>
        </p:spPr>
        <p:txBody>
          <a:bodyPr wrap="none" lIns="90488" tIns="44450" rIns="90488" bIns="44450">
            <a:spAutoFit/>
          </a:bodyPr>
          <a:lstStyle/>
          <a:p>
            <a:pPr algn="l" eaLnBrk="0" hangingPunct="0"/>
            <a:r>
              <a:rPr kumimoji="1" lang="en-US" altLang="zh-CN" sz="2400">
                <a:latin typeface="Comic Sans MS" pitchFamily="66" charset="0"/>
              </a:rPr>
              <a:t>Benchmarks(1.8)</a:t>
            </a:r>
          </a:p>
        </p:txBody>
      </p:sp>
      <p:sp>
        <p:nvSpPr>
          <p:cNvPr id="215057" name="Rectangle 17"/>
          <p:cNvSpPr>
            <a:spLocks noChangeArrowheads="1"/>
          </p:cNvSpPr>
          <p:nvPr/>
        </p:nvSpPr>
        <p:spPr bwMode="auto">
          <a:xfrm>
            <a:off x="4872039" y="5229225"/>
            <a:ext cx="2447925" cy="915988"/>
          </a:xfrm>
          <a:prstGeom prst="rect">
            <a:avLst/>
          </a:prstGeom>
          <a:noFill/>
          <a:ln w="9525" algn="ctr">
            <a:noFill/>
            <a:miter lim="800000"/>
            <a:headEnd/>
            <a:tailEnd/>
          </a:ln>
        </p:spPr>
        <p:txBody>
          <a:bodyPr>
            <a:spAutoFit/>
          </a:bodyPr>
          <a:lstStyle/>
          <a:p>
            <a:pPr marL="342900" indent="-342900">
              <a:lnSpc>
                <a:spcPct val="90000"/>
              </a:lnSpc>
              <a:spcBef>
                <a:spcPct val="20000"/>
              </a:spcBef>
              <a:buClr>
                <a:schemeClr val="accent1"/>
              </a:buClr>
              <a:buSzPct val="80000"/>
            </a:pPr>
            <a:r>
              <a:rPr kumimoji="1" lang="en-US" altLang="zh-CN" sz="2000" b="1">
                <a:latin typeface="Comic Sans MS" pitchFamily="66" charset="0"/>
              </a:rPr>
              <a:t>Evaluating for price peformance(1.8)</a:t>
            </a:r>
          </a:p>
        </p:txBody>
      </p:sp>
    </p:spTree>
    <p:extLst>
      <p:ext uri="{BB962C8B-B14F-4D97-AF65-F5344CB8AC3E}">
        <p14:creationId xmlns:p14="http://schemas.microsoft.com/office/powerpoint/2010/main" val="2184177083"/>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0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5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50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grpId="0" nodeType="clickEffect">
                                  <p:stCondLst>
                                    <p:cond delay="0"/>
                                  </p:stCondLst>
                                  <p:childTnLst>
                                    <p:set>
                                      <p:cBhvr>
                                        <p:cTn id="18" dur="1" fill="hold">
                                          <p:stCondLst>
                                            <p:cond delay="0"/>
                                          </p:stCondLst>
                                        </p:cTn>
                                        <p:tgtEl>
                                          <p:spTgt spid="215051"/>
                                        </p:tgtEl>
                                        <p:attrNameLst>
                                          <p:attrName>style.visibility</p:attrName>
                                        </p:attrNameLst>
                                      </p:cBhvr>
                                      <p:to>
                                        <p:strVal val="visible"/>
                                      </p:to>
                                    </p:set>
                                    <p:anim calcmode="lin" valueType="num">
                                      <p:cBhvr>
                                        <p:cTn id="19" dur="1000" fill="hold"/>
                                        <p:tgtEl>
                                          <p:spTgt spid="215051"/>
                                        </p:tgtEl>
                                        <p:attrNameLst>
                                          <p:attrName>ppt_w</p:attrName>
                                        </p:attrNameLst>
                                      </p:cBhvr>
                                      <p:tavLst>
                                        <p:tav tm="0">
                                          <p:val>
                                            <p:strVal val="#ppt_w*0.70"/>
                                          </p:val>
                                        </p:tav>
                                        <p:tav tm="100000">
                                          <p:val>
                                            <p:strVal val="#ppt_w"/>
                                          </p:val>
                                        </p:tav>
                                      </p:tavLst>
                                    </p:anim>
                                    <p:anim calcmode="lin" valueType="num">
                                      <p:cBhvr>
                                        <p:cTn id="20" dur="1000" fill="hold"/>
                                        <p:tgtEl>
                                          <p:spTgt spid="215051"/>
                                        </p:tgtEl>
                                        <p:attrNameLst>
                                          <p:attrName>ppt_h</p:attrName>
                                        </p:attrNameLst>
                                      </p:cBhvr>
                                      <p:tavLst>
                                        <p:tav tm="0">
                                          <p:val>
                                            <p:strVal val="#ppt_h"/>
                                          </p:val>
                                        </p:tav>
                                        <p:tav tm="100000">
                                          <p:val>
                                            <p:strVal val="#ppt_h"/>
                                          </p:val>
                                        </p:tav>
                                      </p:tavLst>
                                    </p:anim>
                                    <p:animEffect transition="in" filter="fade">
                                      <p:cBhvr>
                                        <p:cTn id="21" dur="1000"/>
                                        <p:tgtEl>
                                          <p:spTgt spid="21505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1505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1505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215057"/>
                                        </p:tgtEl>
                                        <p:attrNameLst>
                                          <p:attrName>style.visibility</p:attrName>
                                        </p:attrNameLst>
                                      </p:cBhvr>
                                      <p:to>
                                        <p:strVal val="visible"/>
                                      </p:to>
                                    </p:set>
                                    <p:animEffect transition="in" filter="fade">
                                      <p:cBhvr>
                                        <p:cTn id="34" dur="1000"/>
                                        <p:tgtEl>
                                          <p:spTgt spid="215057"/>
                                        </p:tgtEl>
                                      </p:cBhvr>
                                    </p:animEffect>
                                    <p:anim calcmode="lin" valueType="num">
                                      <p:cBhvr>
                                        <p:cTn id="35" dur="1000" fill="hold"/>
                                        <p:tgtEl>
                                          <p:spTgt spid="215057"/>
                                        </p:tgtEl>
                                        <p:attrNameLst>
                                          <p:attrName>ppt_x</p:attrName>
                                        </p:attrNameLst>
                                      </p:cBhvr>
                                      <p:tavLst>
                                        <p:tav tm="0">
                                          <p:val>
                                            <p:strVal val="#ppt_x"/>
                                          </p:val>
                                        </p:tav>
                                        <p:tav tm="100000">
                                          <p:val>
                                            <p:strVal val="#ppt_x"/>
                                          </p:val>
                                        </p:tav>
                                      </p:tavLst>
                                    </p:anim>
                                    <p:anim calcmode="lin" valueType="num">
                                      <p:cBhvr>
                                        <p:cTn id="36" dur="1000" fill="hold"/>
                                        <p:tgtEl>
                                          <p:spTgt spid="21505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15054"/>
                                        </p:tgtEl>
                                        <p:attrNameLst>
                                          <p:attrName>style.visibility</p:attrName>
                                        </p:attrNameLst>
                                      </p:cBhvr>
                                      <p:to>
                                        <p:strVal val="visible"/>
                                      </p:to>
                                    </p:set>
                                    <p:anim calcmode="lin" valueType="num">
                                      <p:cBhvr additive="base">
                                        <p:cTn id="41" dur="500" fill="hold"/>
                                        <p:tgtEl>
                                          <p:spTgt spid="215054"/>
                                        </p:tgtEl>
                                        <p:attrNameLst>
                                          <p:attrName>ppt_x</p:attrName>
                                        </p:attrNameLst>
                                      </p:cBhvr>
                                      <p:tavLst>
                                        <p:tav tm="0">
                                          <p:val>
                                            <p:strVal val="#ppt_x"/>
                                          </p:val>
                                        </p:tav>
                                        <p:tav tm="100000">
                                          <p:val>
                                            <p:strVal val="#ppt_x"/>
                                          </p:val>
                                        </p:tav>
                                      </p:tavLst>
                                    </p:anim>
                                    <p:anim calcmode="lin" valueType="num">
                                      <p:cBhvr additive="base">
                                        <p:cTn id="42" dur="500" fill="hold"/>
                                        <p:tgtEl>
                                          <p:spTgt spid="21505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50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49" grpId="0"/>
      <p:bldP spid="215050" grpId="0"/>
      <p:bldP spid="215051" grpId="0"/>
      <p:bldP spid="215052" grpId="0"/>
      <p:bldP spid="215053" grpId="0"/>
      <p:bldP spid="215054" grpId="0"/>
      <p:bldP spid="215055" grpId="0"/>
      <p:bldP spid="215056" grpId="0"/>
      <p:bldP spid="21505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noChangeArrowheads="1"/>
          </p:cNvSpPr>
          <p:nvPr>
            <p:ph type="title"/>
          </p:nvPr>
        </p:nvSpPr>
        <p:spPr>
          <a:xfrm>
            <a:off x="2855913" y="0"/>
            <a:ext cx="7561262" cy="719138"/>
          </a:xfrm>
        </p:spPr>
        <p:txBody>
          <a:bodyPr/>
          <a:lstStyle/>
          <a:p>
            <a:pPr eaLnBrk="1" hangingPunct="1"/>
            <a:r>
              <a:rPr lang="en-US" altLang="zh-CN"/>
              <a:t>Topics in Chapter</a:t>
            </a:r>
          </a:p>
        </p:txBody>
      </p:sp>
      <p:sp>
        <p:nvSpPr>
          <p:cNvPr id="15363" name="Rectangle 3"/>
          <p:cNvSpPr>
            <a:spLocks noGrp="1" noRot="1" noChangeArrowheads="1"/>
          </p:cNvSpPr>
          <p:nvPr>
            <p:ph idx="1"/>
          </p:nvPr>
        </p:nvSpPr>
        <p:spPr>
          <a:xfrm>
            <a:off x="1703512" y="1052736"/>
            <a:ext cx="8534400" cy="5410200"/>
          </a:xfrm>
        </p:spPr>
        <p:txBody>
          <a:bodyPr>
            <a:normAutofit lnSpcReduction="10000"/>
          </a:bodyPr>
          <a:lstStyle/>
          <a:p>
            <a:pPr eaLnBrk="1" hangingPunct="1">
              <a:lnSpc>
                <a:spcPct val="90000"/>
              </a:lnSpc>
              <a:buFont typeface="Wingdings" pitchFamily="2" charset="2"/>
              <a:buNone/>
            </a:pPr>
            <a:r>
              <a:rPr lang="en-US" altLang="zh-CN" sz="2800" dirty="0">
                <a:solidFill>
                  <a:schemeClr val="folHlink"/>
                </a:solidFill>
                <a:latin typeface="Comic Sans MS" pitchFamily="66" charset="0"/>
              </a:rPr>
              <a:t>1.1  Why take this course ?</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1.2  Classes of computers in current computer market</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1.3  Defining computer architecture  and What’s the task of computer design?</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1.4  Trends in Technology</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1.5  Trends in power in Integrated circuits</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1.6  Trends in Cost</a:t>
            </a:r>
          </a:p>
          <a:p>
            <a:pPr eaLnBrk="1" hangingPunct="1">
              <a:lnSpc>
                <a:spcPct val="90000"/>
              </a:lnSpc>
              <a:buFont typeface="Wingdings" pitchFamily="2" charset="2"/>
              <a:buNone/>
            </a:pPr>
            <a:r>
              <a:rPr lang="en-US" altLang="zh-CN" sz="2800" dirty="0">
                <a:solidFill>
                  <a:srgbClr val="0000FF"/>
                </a:solidFill>
                <a:latin typeface="Comic Sans MS" pitchFamily="66" charset="0"/>
              </a:rPr>
              <a:t>1.7  Dependability</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1.8  Measuring, Reporting and </a:t>
            </a:r>
            <a:r>
              <a:rPr lang="en-US" altLang="zh-CN" sz="2800" dirty="0" err="1">
                <a:solidFill>
                  <a:schemeClr val="folHlink"/>
                </a:solidFill>
                <a:latin typeface="Comic Sans MS" pitchFamily="66" charset="0"/>
              </a:rPr>
              <a:t>summerizing</a:t>
            </a:r>
            <a:r>
              <a:rPr lang="en-US" altLang="zh-CN" sz="2800" dirty="0">
                <a:solidFill>
                  <a:schemeClr val="folHlink"/>
                </a:solidFill>
                <a:latin typeface="Comic Sans MS" pitchFamily="66" charset="0"/>
              </a:rPr>
              <a:t> Perf.</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1.9 Quantitative Principles of computer Design </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1.10 Putting it altogether</a:t>
            </a:r>
            <a:endParaRPr lang="en-US" altLang="zh-CN" sz="2800" dirty="0">
              <a:solidFill>
                <a:schemeClr val="folHlink"/>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rrowheads="1"/>
          </p:cNvSpPr>
          <p:nvPr>
            <p:ph type="title"/>
          </p:nvPr>
        </p:nvSpPr>
        <p:spPr/>
        <p:txBody>
          <a:bodyPr/>
          <a:lstStyle/>
          <a:p>
            <a:pPr eaLnBrk="1" hangingPunct="1"/>
            <a:r>
              <a:rPr lang="en-US" altLang="zh-CN"/>
              <a:t>Why Business Continuity ?</a:t>
            </a:r>
          </a:p>
        </p:txBody>
      </p:sp>
      <p:grpSp>
        <p:nvGrpSpPr>
          <p:cNvPr id="2" name="Group 3"/>
          <p:cNvGrpSpPr>
            <a:grpSpLocks/>
          </p:cNvGrpSpPr>
          <p:nvPr/>
        </p:nvGrpSpPr>
        <p:grpSpPr bwMode="auto">
          <a:xfrm>
            <a:off x="1559496" y="1052736"/>
            <a:ext cx="8937625" cy="5330825"/>
            <a:chOff x="112" y="816"/>
            <a:chExt cx="5630" cy="3358"/>
          </a:xfrm>
        </p:grpSpPr>
        <p:sp>
          <p:nvSpPr>
            <p:cNvPr id="16388" name="Rectangle 4"/>
            <p:cNvSpPr>
              <a:spLocks noChangeArrowheads="1"/>
            </p:cNvSpPr>
            <p:nvPr/>
          </p:nvSpPr>
          <p:spPr bwMode="auto">
            <a:xfrm>
              <a:off x="3870" y="816"/>
              <a:ext cx="1330" cy="208"/>
            </a:xfrm>
            <a:prstGeom prst="rect">
              <a:avLst/>
            </a:prstGeom>
            <a:noFill/>
            <a:ln w="9525">
              <a:noFill/>
              <a:miter lim="800000"/>
              <a:headEnd/>
              <a:tailEnd/>
            </a:ln>
          </p:spPr>
          <p:txBody>
            <a:bodyPr lIns="85943" tIns="42972" rIns="85943" bIns="42972">
              <a:spAutoFit/>
            </a:bodyPr>
            <a:lstStyle/>
            <a:p>
              <a:pPr defTabSz="854075" eaLnBrk="0" hangingPunct="0"/>
              <a:r>
                <a:rPr lang="en-US" altLang="zh-CN" sz="1600" b="1"/>
                <a:t>Lost Revenue</a:t>
              </a:r>
              <a:endParaRPr lang="en-US" altLang="zh-CN" sz="1600"/>
            </a:p>
          </p:txBody>
        </p:sp>
        <p:sp>
          <p:nvSpPr>
            <p:cNvPr id="16389" name="Rectangle 5"/>
            <p:cNvSpPr>
              <a:spLocks noChangeArrowheads="1"/>
            </p:cNvSpPr>
            <p:nvPr/>
          </p:nvSpPr>
          <p:spPr bwMode="auto">
            <a:xfrm>
              <a:off x="1881" y="867"/>
              <a:ext cx="1732" cy="384"/>
            </a:xfrm>
            <a:prstGeom prst="rect">
              <a:avLst/>
            </a:prstGeom>
            <a:noFill/>
            <a:ln w="9525">
              <a:noFill/>
              <a:miter lim="800000"/>
              <a:headEnd/>
              <a:tailEnd/>
            </a:ln>
          </p:spPr>
          <p:txBody>
            <a:bodyPr lIns="85943" tIns="42972" rIns="85943" bIns="42972">
              <a:spAutoFit/>
            </a:bodyPr>
            <a:lstStyle/>
            <a:p>
              <a:pPr defTabSz="854075" eaLnBrk="0" hangingPunct="0"/>
              <a:r>
                <a:rPr lang="en-US" altLang="zh-CN" sz="1700">
                  <a:solidFill>
                    <a:srgbClr val="000000"/>
                  </a:solidFill>
                </a:rPr>
                <a:t>Know the downtime costs (per hour, day, two days...)</a:t>
              </a:r>
            </a:p>
          </p:txBody>
        </p:sp>
        <p:sp>
          <p:nvSpPr>
            <p:cNvPr id="16390" name="Rectangle 6"/>
            <p:cNvSpPr>
              <a:spLocks noChangeArrowheads="1"/>
            </p:cNvSpPr>
            <p:nvPr/>
          </p:nvSpPr>
          <p:spPr bwMode="auto">
            <a:xfrm>
              <a:off x="112" y="1026"/>
              <a:ext cx="1728" cy="573"/>
            </a:xfrm>
            <a:prstGeom prst="rect">
              <a:avLst/>
            </a:prstGeom>
            <a:noFill/>
            <a:ln w="9525">
              <a:noFill/>
              <a:miter lim="800000"/>
              <a:headEnd/>
              <a:tailEnd/>
            </a:ln>
          </p:spPr>
          <p:txBody>
            <a:bodyPr lIns="85943" tIns="42972" rIns="85943" bIns="42972">
              <a:spAutoFit/>
            </a:bodyPr>
            <a:lstStyle/>
            <a:p>
              <a:pPr marL="171450" indent="-171450" defTabSz="854075" eaLnBrk="0" hangingPunct="0">
                <a:buFontTx/>
                <a:buChar char="•"/>
              </a:pPr>
              <a:r>
                <a:rPr lang="en-US" altLang="zh-CN">
                  <a:solidFill>
                    <a:srgbClr val="000000"/>
                  </a:solidFill>
                </a:rPr>
                <a:t>Number of employees impacted (x hours out * hourly rate)</a:t>
              </a:r>
            </a:p>
          </p:txBody>
        </p:sp>
        <p:sp>
          <p:nvSpPr>
            <p:cNvPr id="16391" name="Rectangle 7"/>
            <p:cNvSpPr>
              <a:spLocks noChangeArrowheads="1"/>
            </p:cNvSpPr>
            <p:nvPr/>
          </p:nvSpPr>
          <p:spPr bwMode="auto">
            <a:xfrm>
              <a:off x="147" y="2048"/>
              <a:ext cx="1401" cy="210"/>
            </a:xfrm>
            <a:prstGeom prst="rect">
              <a:avLst/>
            </a:prstGeom>
            <a:noFill/>
            <a:ln w="9525">
              <a:noFill/>
              <a:miter lim="800000"/>
              <a:headEnd/>
              <a:tailEnd/>
            </a:ln>
          </p:spPr>
          <p:txBody>
            <a:bodyPr wrap="none" lIns="85943" tIns="42972" rIns="85943" bIns="42972">
              <a:spAutoFit/>
            </a:bodyPr>
            <a:lstStyle/>
            <a:p>
              <a:pPr defTabSz="854075" eaLnBrk="0" hangingPunct="0"/>
              <a:r>
                <a:rPr lang="en-US" altLang="zh-CN" sz="1600" b="1">
                  <a:solidFill>
                    <a:srgbClr val="000000"/>
                  </a:solidFill>
                </a:rPr>
                <a:t>Damaged Reputation</a:t>
              </a:r>
            </a:p>
          </p:txBody>
        </p:sp>
        <p:sp>
          <p:nvSpPr>
            <p:cNvPr id="16392" name="Rectangle 8"/>
            <p:cNvSpPr>
              <a:spLocks noChangeArrowheads="1"/>
            </p:cNvSpPr>
            <p:nvPr/>
          </p:nvSpPr>
          <p:spPr bwMode="auto">
            <a:xfrm>
              <a:off x="152" y="2334"/>
              <a:ext cx="1363" cy="927"/>
            </a:xfrm>
            <a:prstGeom prst="rect">
              <a:avLst/>
            </a:prstGeom>
            <a:noFill/>
            <a:ln w="9525">
              <a:noFill/>
              <a:miter lim="800000"/>
              <a:headEnd/>
              <a:tailEnd/>
            </a:ln>
          </p:spPr>
          <p:txBody>
            <a:bodyPr wrap="none" lIns="85943" tIns="42972" rIns="85943" bIns="42972">
              <a:spAutoFit/>
            </a:bodyPr>
            <a:lstStyle/>
            <a:p>
              <a:pPr defTabSz="854075" eaLnBrk="0" hangingPunct="0">
                <a:buFontTx/>
                <a:buChar char="•"/>
              </a:pPr>
              <a:r>
                <a:rPr lang="en-US" altLang="zh-CN" sz="1600">
                  <a:solidFill>
                    <a:srgbClr val="000000"/>
                  </a:solidFill>
                </a:rPr>
                <a:t> </a:t>
              </a:r>
              <a:r>
                <a:rPr lang="en-US" altLang="zh-CN">
                  <a:solidFill>
                    <a:srgbClr val="000000"/>
                  </a:solidFill>
                </a:rPr>
                <a:t>Customers</a:t>
              </a:r>
            </a:p>
            <a:p>
              <a:pPr defTabSz="854075" eaLnBrk="0" hangingPunct="0">
                <a:buFontTx/>
                <a:buChar char="•"/>
              </a:pPr>
              <a:r>
                <a:rPr lang="en-US" altLang="zh-CN">
                  <a:solidFill>
                    <a:srgbClr val="000000"/>
                  </a:solidFill>
                </a:rPr>
                <a:t> Suppliers</a:t>
              </a:r>
            </a:p>
            <a:p>
              <a:pPr defTabSz="854075" eaLnBrk="0" hangingPunct="0">
                <a:buFontTx/>
                <a:buChar char="•"/>
              </a:pPr>
              <a:r>
                <a:rPr lang="en-US" altLang="zh-CN">
                  <a:solidFill>
                    <a:srgbClr val="000000"/>
                  </a:solidFill>
                </a:rPr>
                <a:t> Financial markets</a:t>
              </a:r>
            </a:p>
            <a:p>
              <a:pPr defTabSz="854075" eaLnBrk="0" hangingPunct="0">
                <a:buFontTx/>
                <a:buChar char="•"/>
              </a:pPr>
              <a:r>
                <a:rPr lang="en-US" altLang="zh-CN">
                  <a:solidFill>
                    <a:srgbClr val="000000"/>
                  </a:solidFill>
                </a:rPr>
                <a:t> Banks</a:t>
              </a:r>
            </a:p>
            <a:p>
              <a:pPr defTabSz="854075" eaLnBrk="0" hangingPunct="0">
                <a:buFontTx/>
                <a:buChar char="•"/>
              </a:pPr>
              <a:r>
                <a:rPr lang="en-US" altLang="zh-CN">
                  <a:solidFill>
                    <a:srgbClr val="000000"/>
                  </a:solidFill>
                </a:rPr>
                <a:t> Business partners</a:t>
              </a:r>
            </a:p>
          </p:txBody>
        </p:sp>
        <p:sp>
          <p:nvSpPr>
            <p:cNvPr id="16393" name="Rectangle 9"/>
            <p:cNvSpPr>
              <a:spLocks noChangeArrowheads="1"/>
            </p:cNvSpPr>
            <p:nvPr/>
          </p:nvSpPr>
          <p:spPr bwMode="auto">
            <a:xfrm>
              <a:off x="3879" y="2048"/>
              <a:ext cx="1657" cy="208"/>
            </a:xfrm>
            <a:prstGeom prst="rect">
              <a:avLst/>
            </a:prstGeom>
            <a:noFill/>
            <a:ln w="9525">
              <a:noFill/>
              <a:miter lim="800000"/>
              <a:headEnd/>
              <a:tailEnd/>
            </a:ln>
          </p:spPr>
          <p:txBody>
            <a:bodyPr lIns="85943" tIns="42972" rIns="85943" bIns="42972">
              <a:spAutoFit/>
            </a:bodyPr>
            <a:lstStyle/>
            <a:p>
              <a:pPr defTabSz="854075" eaLnBrk="0" hangingPunct="0"/>
              <a:r>
                <a:rPr lang="en-US" altLang="zh-CN" sz="1600" b="1">
                  <a:solidFill>
                    <a:srgbClr val="000000"/>
                  </a:solidFill>
                </a:rPr>
                <a:t>Financial Performance</a:t>
              </a:r>
            </a:p>
          </p:txBody>
        </p:sp>
        <p:sp>
          <p:nvSpPr>
            <p:cNvPr id="16394" name="Rectangle 10"/>
            <p:cNvSpPr>
              <a:spLocks noChangeArrowheads="1"/>
            </p:cNvSpPr>
            <p:nvPr/>
          </p:nvSpPr>
          <p:spPr bwMode="auto">
            <a:xfrm>
              <a:off x="3928" y="2334"/>
              <a:ext cx="1541" cy="1102"/>
            </a:xfrm>
            <a:prstGeom prst="rect">
              <a:avLst/>
            </a:prstGeom>
            <a:noFill/>
            <a:ln w="9525">
              <a:noFill/>
              <a:miter lim="800000"/>
              <a:headEnd/>
              <a:tailEnd/>
            </a:ln>
          </p:spPr>
          <p:txBody>
            <a:bodyPr wrap="none" lIns="85943" tIns="42972" rIns="85943" bIns="42972">
              <a:spAutoFit/>
            </a:bodyPr>
            <a:lstStyle/>
            <a:p>
              <a:pPr defTabSz="854075" eaLnBrk="0" hangingPunct="0">
                <a:buFontTx/>
                <a:buChar char="•"/>
              </a:pPr>
              <a:r>
                <a:rPr lang="en-US" altLang="zh-CN" sz="1600">
                  <a:solidFill>
                    <a:srgbClr val="000000"/>
                  </a:solidFill>
                </a:rPr>
                <a:t> </a:t>
              </a:r>
              <a:r>
                <a:rPr lang="en-US" altLang="zh-CN">
                  <a:solidFill>
                    <a:srgbClr val="000000"/>
                  </a:solidFill>
                </a:rPr>
                <a:t>Revenue recognition</a:t>
              </a:r>
            </a:p>
            <a:p>
              <a:pPr defTabSz="854075" eaLnBrk="0" hangingPunct="0">
                <a:buFontTx/>
                <a:buChar char="•"/>
              </a:pPr>
              <a:r>
                <a:rPr lang="en-US" altLang="zh-CN">
                  <a:solidFill>
                    <a:srgbClr val="000000"/>
                  </a:solidFill>
                </a:rPr>
                <a:t> Cash flow</a:t>
              </a:r>
            </a:p>
            <a:p>
              <a:pPr defTabSz="854075" eaLnBrk="0" hangingPunct="0">
                <a:buFontTx/>
                <a:buChar char="•"/>
              </a:pPr>
              <a:r>
                <a:rPr lang="en-US" altLang="zh-CN">
                  <a:solidFill>
                    <a:srgbClr val="000000"/>
                  </a:solidFill>
                </a:rPr>
                <a:t> Lost discounts (A/P)</a:t>
              </a:r>
            </a:p>
            <a:p>
              <a:pPr defTabSz="854075" eaLnBrk="0" hangingPunct="0">
                <a:buFontTx/>
                <a:buChar char="•"/>
              </a:pPr>
              <a:r>
                <a:rPr lang="en-US" altLang="zh-CN">
                  <a:solidFill>
                    <a:srgbClr val="000000"/>
                  </a:solidFill>
                </a:rPr>
                <a:t> Payment guarantees</a:t>
              </a:r>
            </a:p>
            <a:p>
              <a:pPr defTabSz="854075" eaLnBrk="0" hangingPunct="0">
                <a:buFontTx/>
                <a:buChar char="•"/>
              </a:pPr>
              <a:r>
                <a:rPr lang="en-US" altLang="zh-CN">
                  <a:solidFill>
                    <a:srgbClr val="000000"/>
                  </a:solidFill>
                </a:rPr>
                <a:t> Credit rating</a:t>
              </a:r>
            </a:p>
            <a:p>
              <a:pPr defTabSz="854075" eaLnBrk="0" hangingPunct="0">
                <a:buFontTx/>
                <a:buChar char="•"/>
              </a:pPr>
              <a:r>
                <a:rPr lang="en-US" altLang="zh-CN">
                  <a:solidFill>
                    <a:srgbClr val="000000"/>
                  </a:solidFill>
                </a:rPr>
                <a:t> Stock price</a:t>
              </a:r>
            </a:p>
          </p:txBody>
        </p:sp>
        <p:sp>
          <p:nvSpPr>
            <p:cNvPr id="16395" name="Rectangle 11"/>
            <p:cNvSpPr>
              <a:spLocks noChangeArrowheads="1"/>
            </p:cNvSpPr>
            <p:nvPr/>
          </p:nvSpPr>
          <p:spPr bwMode="auto">
            <a:xfrm>
              <a:off x="1354" y="3447"/>
              <a:ext cx="3051" cy="727"/>
            </a:xfrm>
            <a:prstGeom prst="rect">
              <a:avLst/>
            </a:prstGeom>
            <a:noFill/>
            <a:ln w="9525">
              <a:noFill/>
              <a:miter lim="800000"/>
              <a:headEnd/>
              <a:tailEnd/>
            </a:ln>
          </p:spPr>
          <p:txBody>
            <a:bodyPr lIns="85943" tIns="42972" rIns="85943" bIns="42972">
              <a:spAutoFit/>
            </a:bodyPr>
            <a:lstStyle/>
            <a:p>
              <a:pPr defTabSz="854075" eaLnBrk="0" hangingPunct="0"/>
              <a:r>
                <a:rPr lang="en-US" altLang="zh-CN" sz="1600" b="1">
                  <a:solidFill>
                    <a:srgbClr val="000000"/>
                  </a:solidFill>
                </a:rPr>
                <a:t>Other Expenses</a:t>
              </a:r>
            </a:p>
            <a:p>
              <a:pPr defTabSz="854075" eaLnBrk="0" hangingPunct="0"/>
              <a:r>
                <a:rPr lang="en-US" altLang="zh-CN">
                  <a:solidFill>
                    <a:srgbClr val="000000"/>
                  </a:solidFill>
                </a:rPr>
                <a:t>Temporary employees, equipment rental, overtime costs, extra shipping costs, travel expenses...</a:t>
              </a:r>
            </a:p>
          </p:txBody>
        </p:sp>
        <p:sp>
          <p:nvSpPr>
            <p:cNvPr id="16396" name="Line 12"/>
            <p:cNvSpPr>
              <a:spLocks noChangeShapeType="1"/>
            </p:cNvSpPr>
            <p:nvPr/>
          </p:nvSpPr>
          <p:spPr bwMode="auto">
            <a:xfrm flipH="1">
              <a:off x="1551" y="2161"/>
              <a:ext cx="446" cy="0"/>
            </a:xfrm>
            <a:prstGeom prst="line">
              <a:avLst/>
            </a:prstGeom>
            <a:noFill/>
            <a:ln w="28575">
              <a:solidFill>
                <a:srgbClr val="000000"/>
              </a:solidFill>
              <a:round/>
              <a:headEnd type="none" w="sm" len="sm"/>
              <a:tailEnd type="stealth" w="med" len="lg"/>
            </a:ln>
          </p:spPr>
          <p:txBody>
            <a:bodyPr wrap="none" anchor="ctr"/>
            <a:lstStyle/>
            <a:p>
              <a:endParaRPr lang="zh-CN" altLang="en-US"/>
            </a:p>
          </p:txBody>
        </p:sp>
        <p:sp>
          <p:nvSpPr>
            <p:cNvPr id="16397" name="Line 13"/>
            <p:cNvSpPr>
              <a:spLocks noChangeShapeType="1"/>
            </p:cNvSpPr>
            <p:nvPr/>
          </p:nvSpPr>
          <p:spPr bwMode="auto">
            <a:xfrm flipH="1">
              <a:off x="3435" y="2161"/>
              <a:ext cx="402" cy="0"/>
            </a:xfrm>
            <a:prstGeom prst="line">
              <a:avLst/>
            </a:prstGeom>
            <a:noFill/>
            <a:ln w="28575">
              <a:solidFill>
                <a:srgbClr val="000000"/>
              </a:solidFill>
              <a:round/>
              <a:headEnd type="stealth" w="med" len="lg"/>
              <a:tailEnd type="none" w="sm" len="sm"/>
            </a:ln>
          </p:spPr>
          <p:txBody>
            <a:bodyPr wrap="none" anchor="ctr"/>
            <a:lstStyle/>
            <a:p>
              <a:endParaRPr lang="zh-CN" altLang="en-US"/>
            </a:p>
          </p:txBody>
        </p:sp>
        <p:sp>
          <p:nvSpPr>
            <p:cNvPr id="16398" name="Line 14"/>
            <p:cNvSpPr>
              <a:spLocks noChangeShapeType="1"/>
            </p:cNvSpPr>
            <p:nvPr/>
          </p:nvSpPr>
          <p:spPr bwMode="auto">
            <a:xfrm>
              <a:off x="2880" y="2677"/>
              <a:ext cx="0" cy="770"/>
            </a:xfrm>
            <a:prstGeom prst="line">
              <a:avLst/>
            </a:prstGeom>
            <a:noFill/>
            <a:ln w="28575">
              <a:solidFill>
                <a:srgbClr val="000000"/>
              </a:solidFill>
              <a:round/>
              <a:headEnd type="none" w="sm" len="sm"/>
              <a:tailEnd type="stealth" w="med" len="lg"/>
            </a:ln>
          </p:spPr>
          <p:txBody>
            <a:bodyPr wrap="none" anchor="ctr"/>
            <a:lstStyle/>
            <a:p>
              <a:endParaRPr lang="zh-CN" altLang="en-US"/>
            </a:p>
          </p:txBody>
        </p:sp>
        <p:sp>
          <p:nvSpPr>
            <p:cNvPr id="16399" name="Text Box 15"/>
            <p:cNvSpPr txBox="1">
              <a:spLocks noChangeArrowheads="1"/>
            </p:cNvSpPr>
            <p:nvPr/>
          </p:nvSpPr>
          <p:spPr bwMode="auto">
            <a:xfrm>
              <a:off x="3914" y="1011"/>
              <a:ext cx="1828" cy="923"/>
            </a:xfrm>
            <a:prstGeom prst="rect">
              <a:avLst/>
            </a:prstGeom>
            <a:noFill/>
            <a:ln w="12700">
              <a:noFill/>
              <a:miter lim="800000"/>
              <a:headEnd type="none" w="sm" len="sm"/>
              <a:tailEnd type="none" w="sm" len="sm"/>
            </a:ln>
          </p:spPr>
          <p:txBody>
            <a:bodyPr wrap="none">
              <a:spAutoFit/>
            </a:bodyPr>
            <a:lstStyle/>
            <a:p>
              <a:pPr marL="114300" indent="-114300" eaLnBrk="0" hangingPunct="0">
                <a:buFontTx/>
                <a:buChar char="•"/>
              </a:pPr>
              <a:r>
                <a:rPr lang="en-US" altLang="zh-CN" sz="1600" dirty="0">
                  <a:solidFill>
                    <a:srgbClr val="000000"/>
                  </a:solidFill>
                </a:rPr>
                <a:t> </a:t>
              </a:r>
              <a:r>
                <a:rPr lang="en-US" altLang="zh-CN" dirty="0">
                  <a:solidFill>
                    <a:srgbClr val="000000"/>
                  </a:solidFill>
                </a:rPr>
                <a:t>Direct loss</a:t>
              </a:r>
            </a:p>
            <a:p>
              <a:pPr marL="114300" indent="-114300" eaLnBrk="0" hangingPunct="0">
                <a:buFontTx/>
                <a:buChar char="•"/>
              </a:pPr>
              <a:r>
                <a:rPr lang="en-US" altLang="zh-CN" dirty="0">
                  <a:solidFill>
                    <a:srgbClr val="000000"/>
                  </a:solidFill>
                </a:rPr>
                <a:t> Compensatory payments</a:t>
              </a:r>
            </a:p>
            <a:p>
              <a:pPr marL="114300" indent="-114300" eaLnBrk="0" hangingPunct="0">
                <a:buFontTx/>
                <a:buChar char="•"/>
              </a:pPr>
              <a:r>
                <a:rPr lang="en-US" altLang="zh-CN" dirty="0">
                  <a:solidFill>
                    <a:srgbClr val="000000"/>
                  </a:solidFill>
                </a:rPr>
                <a:t> Lost future revenue</a:t>
              </a:r>
            </a:p>
            <a:p>
              <a:pPr marL="114300" indent="-114300" eaLnBrk="0" hangingPunct="0">
                <a:buFontTx/>
                <a:buChar char="•"/>
              </a:pPr>
              <a:r>
                <a:rPr lang="en-US" altLang="zh-CN" dirty="0">
                  <a:solidFill>
                    <a:srgbClr val="000000"/>
                  </a:solidFill>
                </a:rPr>
                <a:t> Billing losses</a:t>
              </a:r>
            </a:p>
            <a:p>
              <a:pPr marL="114300" indent="-114300" eaLnBrk="0" hangingPunct="0">
                <a:buFontTx/>
                <a:buChar char="•"/>
              </a:pPr>
              <a:r>
                <a:rPr lang="en-US" altLang="zh-CN" dirty="0">
                  <a:solidFill>
                    <a:srgbClr val="000000"/>
                  </a:solidFill>
                </a:rPr>
                <a:t> Investment losses</a:t>
              </a:r>
            </a:p>
          </p:txBody>
        </p:sp>
        <p:sp>
          <p:nvSpPr>
            <p:cNvPr id="16400" name="Rectangle 16"/>
            <p:cNvSpPr>
              <a:spLocks noChangeArrowheads="1"/>
            </p:cNvSpPr>
            <p:nvPr/>
          </p:nvSpPr>
          <p:spPr bwMode="auto">
            <a:xfrm>
              <a:off x="152" y="816"/>
              <a:ext cx="1330" cy="208"/>
            </a:xfrm>
            <a:prstGeom prst="rect">
              <a:avLst/>
            </a:prstGeom>
            <a:noFill/>
            <a:ln w="9525">
              <a:noFill/>
              <a:miter lim="800000"/>
              <a:headEnd/>
              <a:tailEnd/>
            </a:ln>
          </p:spPr>
          <p:txBody>
            <a:bodyPr lIns="85943" tIns="42972" rIns="85943" bIns="42972">
              <a:spAutoFit/>
            </a:bodyPr>
            <a:lstStyle/>
            <a:p>
              <a:pPr defTabSz="854075" eaLnBrk="0" hangingPunct="0"/>
              <a:r>
                <a:rPr lang="en-US" altLang="zh-CN" sz="1600" b="1">
                  <a:solidFill>
                    <a:srgbClr val="000000"/>
                  </a:solidFill>
                </a:rPr>
                <a:t>Lost Productivity</a:t>
              </a:r>
              <a:endParaRPr lang="en-US" altLang="zh-CN" sz="1600">
                <a:solidFill>
                  <a:srgbClr val="000000"/>
                </a:solidFill>
              </a:endParaRPr>
            </a:p>
          </p:txBody>
        </p:sp>
        <p:pic>
          <p:nvPicPr>
            <p:cNvPr id="16401" name="Picture 17" descr="GlobalMoneyStack"/>
            <p:cNvPicPr>
              <a:picLocks noChangeAspect="1" noChangeArrowheads="1"/>
            </p:cNvPicPr>
            <p:nvPr/>
          </p:nvPicPr>
          <p:blipFill>
            <a:blip r:embed="rId3"/>
            <a:srcRect/>
            <a:stretch>
              <a:fillRect/>
            </a:stretch>
          </p:blipFill>
          <p:spPr bwMode="auto">
            <a:xfrm>
              <a:off x="2023" y="1522"/>
              <a:ext cx="1588" cy="1378"/>
            </a:xfrm>
            <a:prstGeom prst="rect">
              <a:avLst/>
            </a:prstGeom>
            <a:noFill/>
            <a:ln w="9525">
              <a:noFill/>
              <a:miter lim="800000"/>
              <a:headEnd/>
              <a:tailEnd/>
            </a:ln>
          </p:spPr>
        </p:pic>
        <p:sp>
          <p:nvSpPr>
            <p:cNvPr id="16402" name="Line 18"/>
            <p:cNvSpPr>
              <a:spLocks noChangeShapeType="1"/>
            </p:cNvSpPr>
            <p:nvPr/>
          </p:nvSpPr>
          <p:spPr bwMode="auto">
            <a:xfrm flipH="1" flipV="1">
              <a:off x="1543" y="952"/>
              <a:ext cx="713" cy="713"/>
            </a:xfrm>
            <a:prstGeom prst="line">
              <a:avLst/>
            </a:prstGeom>
            <a:noFill/>
            <a:ln w="28575">
              <a:solidFill>
                <a:srgbClr val="000000"/>
              </a:solidFill>
              <a:round/>
              <a:headEnd/>
              <a:tailEnd type="triangle" w="lg" len="med"/>
            </a:ln>
          </p:spPr>
          <p:txBody>
            <a:bodyPr lIns="0" tIns="0" rIns="0" bIns="0"/>
            <a:lstStyle/>
            <a:p>
              <a:endParaRPr lang="zh-CN" altLang="en-US"/>
            </a:p>
          </p:txBody>
        </p:sp>
        <p:sp>
          <p:nvSpPr>
            <p:cNvPr id="16403" name="Line 19"/>
            <p:cNvSpPr>
              <a:spLocks noChangeShapeType="1"/>
            </p:cNvSpPr>
            <p:nvPr/>
          </p:nvSpPr>
          <p:spPr bwMode="auto">
            <a:xfrm flipV="1">
              <a:off x="3328" y="1024"/>
              <a:ext cx="512" cy="658"/>
            </a:xfrm>
            <a:prstGeom prst="line">
              <a:avLst/>
            </a:prstGeom>
            <a:noFill/>
            <a:ln w="28575">
              <a:solidFill>
                <a:srgbClr val="000000"/>
              </a:solidFill>
              <a:round/>
              <a:headEnd/>
              <a:tailEnd type="triangle" w="lg" len="med"/>
            </a:ln>
          </p:spPr>
          <p:txBody>
            <a:bodyPr lIns="0" tIns="0" rIns="0" bIns="0"/>
            <a:lstStyle/>
            <a:p>
              <a:endParaRPr lang="zh-CN" altLang="en-US"/>
            </a:p>
          </p:txBody>
        </p:sp>
      </p:grpSp>
    </p:spTree>
  </p:cSld>
  <p:clrMapOvr>
    <a:masterClrMapping/>
  </p:clrMapOvr>
  <p:transition spd="slow">
    <p:pull dir="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rrowheads="1"/>
          </p:cNvSpPr>
          <p:nvPr>
            <p:ph type="title"/>
          </p:nvPr>
        </p:nvSpPr>
        <p:spPr>
          <a:xfrm>
            <a:off x="2855913" y="0"/>
            <a:ext cx="7561262" cy="928670"/>
          </a:xfrm>
        </p:spPr>
        <p:txBody>
          <a:bodyPr/>
          <a:lstStyle/>
          <a:p>
            <a:pPr eaLnBrk="1" hangingPunct="1"/>
            <a:r>
              <a:rPr lang="en-US" altLang="zh-CN" dirty="0"/>
              <a:t>Why high Dependability ?</a:t>
            </a:r>
          </a:p>
        </p:txBody>
      </p:sp>
      <p:sp>
        <p:nvSpPr>
          <p:cNvPr id="17411" name="Text Box 3"/>
          <p:cNvSpPr txBox="1">
            <a:spLocks noChangeArrowheads="1"/>
          </p:cNvSpPr>
          <p:nvPr/>
        </p:nvSpPr>
        <p:spPr bwMode="gray">
          <a:xfrm>
            <a:off x="1935140" y="1090191"/>
            <a:ext cx="5767388" cy="304800"/>
          </a:xfrm>
          <a:prstGeom prst="rect">
            <a:avLst/>
          </a:prstGeom>
          <a:noFill/>
          <a:ln w="9525">
            <a:noFill/>
            <a:miter lim="800000"/>
            <a:headEnd/>
            <a:tailEnd/>
          </a:ln>
        </p:spPr>
        <p:txBody>
          <a:bodyPr wrap="none" lIns="0" tIns="0" rIns="0" bIns="0">
            <a:spAutoFit/>
          </a:bodyPr>
          <a:lstStyle/>
          <a:p>
            <a:r>
              <a:rPr lang="en-US" altLang="zh-CN" sz="2000" b="1" dirty="0"/>
              <a:t>Millions of US Dollars per Hour in Lost Revenue</a:t>
            </a:r>
          </a:p>
        </p:txBody>
      </p:sp>
      <p:grpSp>
        <p:nvGrpSpPr>
          <p:cNvPr id="2" name="Group 4"/>
          <p:cNvGrpSpPr>
            <a:grpSpLocks/>
          </p:cNvGrpSpPr>
          <p:nvPr/>
        </p:nvGrpSpPr>
        <p:grpSpPr bwMode="auto">
          <a:xfrm>
            <a:off x="1741465" y="1772816"/>
            <a:ext cx="8189913" cy="4616450"/>
            <a:chOff x="168" y="1137"/>
            <a:chExt cx="5159" cy="2908"/>
          </a:xfrm>
        </p:grpSpPr>
        <p:sp>
          <p:nvSpPr>
            <p:cNvPr id="38917" name="Rectangle 5"/>
            <p:cNvSpPr>
              <a:spLocks noChangeArrowheads="1"/>
            </p:cNvSpPr>
            <p:nvPr/>
          </p:nvSpPr>
          <p:spPr bwMode="auto">
            <a:xfrm>
              <a:off x="1899" y="1177"/>
              <a:ext cx="527" cy="165"/>
            </a:xfrm>
            <a:prstGeom prst="rect">
              <a:avLst/>
            </a:prstGeom>
            <a:gradFill rotWithShape="1">
              <a:gsLst>
                <a:gs pos="0">
                  <a:srgbClr val="427FC2">
                    <a:gamma/>
                    <a:shade val="66667"/>
                    <a:invGamma/>
                  </a:srgbClr>
                </a:gs>
                <a:gs pos="100000">
                  <a:srgbClr val="427FC2"/>
                </a:gs>
              </a:gsLst>
              <a:lin ang="0" scaled="1"/>
            </a:gradFill>
            <a:ln w="6350" algn="ctr">
              <a:solidFill>
                <a:srgbClr val="000000"/>
              </a:solidFill>
              <a:miter lim="800000"/>
              <a:headEnd/>
              <a:tailEnd/>
            </a:ln>
            <a:effectLst>
              <a:outerShdw dist="28398" dir="3806097" algn="ctr" rotWithShape="0">
                <a:srgbClr val="000000"/>
              </a:outerShdw>
            </a:effectLst>
          </p:spPr>
          <p:txBody>
            <a:bodyPr wrap="none" lIns="0" tIns="0" rIns="0" bIns="0" anchor="ctr"/>
            <a:lstStyle/>
            <a:p>
              <a:pPr>
                <a:defRPr/>
              </a:pPr>
              <a:endParaRPr lang="zh-CN" altLang="en-US"/>
            </a:p>
          </p:txBody>
        </p:sp>
        <p:sp>
          <p:nvSpPr>
            <p:cNvPr id="38918" name="Rectangle 6"/>
            <p:cNvSpPr>
              <a:spLocks noChangeArrowheads="1"/>
            </p:cNvSpPr>
            <p:nvPr/>
          </p:nvSpPr>
          <p:spPr bwMode="auto">
            <a:xfrm>
              <a:off x="1899" y="1426"/>
              <a:ext cx="576" cy="165"/>
            </a:xfrm>
            <a:prstGeom prst="rect">
              <a:avLst/>
            </a:prstGeom>
            <a:gradFill rotWithShape="1">
              <a:gsLst>
                <a:gs pos="0">
                  <a:srgbClr val="427FC2">
                    <a:gamma/>
                    <a:shade val="66667"/>
                    <a:invGamma/>
                  </a:srgbClr>
                </a:gs>
                <a:gs pos="100000">
                  <a:srgbClr val="427FC2"/>
                </a:gs>
              </a:gsLst>
              <a:lin ang="0" scaled="1"/>
            </a:gradFill>
            <a:ln w="6350" algn="ctr">
              <a:solidFill>
                <a:srgbClr val="000000"/>
              </a:solidFill>
              <a:miter lim="800000"/>
              <a:headEnd/>
              <a:tailEnd/>
            </a:ln>
            <a:effectLst>
              <a:outerShdw dist="28398" dir="3806097" algn="ctr" rotWithShape="0">
                <a:srgbClr val="000000"/>
              </a:outerShdw>
            </a:effectLst>
          </p:spPr>
          <p:txBody>
            <a:bodyPr wrap="none" lIns="0" tIns="0" rIns="0" bIns="0" anchor="ctr"/>
            <a:lstStyle/>
            <a:p>
              <a:pPr>
                <a:defRPr/>
              </a:pPr>
              <a:endParaRPr lang="zh-CN" altLang="en-US"/>
            </a:p>
          </p:txBody>
        </p:sp>
        <p:sp>
          <p:nvSpPr>
            <p:cNvPr id="38919" name="Rectangle 7"/>
            <p:cNvSpPr>
              <a:spLocks noChangeArrowheads="1"/>
            </p:cNvSpPr>
            <p:nvPr/>
          </p:nvSpPr>
          <p:spPr bwMode="auto">
            <a:xfrm>
              <a:off x="1899" y="1675"/>
              <a:ext cx="625" cy="165"/>
            </a:xfrm>
            <a:prstGeom prst="rect">
              <a:avLst/>
            </a:prstGeom>
            <a:gradFill rotWithShape="1">
              <a:gsLst>
                <a:gs pos="0">
                  <a:srgbClr val="427FC2">
                    <a:gamma/>
                    <a:shade val="66667"/>
                    <a:invGamma/>
                  </a:srgbClr>
                </a:gs>
                <a:gs pos="100000">
                  <a:srgbClr val="427FC2"/>
                </a:gs>
              </a:gsLst>
              <a:lin ang="0" scaled="1"/>
            </a:gradFill>
            <a:ln w="6350" algn="ctr">
              <a:solidFill>
                <a:srgbClr val="000000"/>
              </a:solidFill>
              <a:miter lim="800000"/>
              <a:headEnd/>
              <a:tailEnd/>
            </a:ln>
            <a:effectLst>
              <a:outerShdw dist="28398" dir="3806097" algn="ctr" rotWithShape="0">
                <a:srgbClr val="000000"/>
              </a:outerShdw>
            </a:effectLst>
          </p:spPr>
          <p:txBody>
            <a:bodyPr wrap="none" lIns="0" tIns="0" rIns="0" bIns="0" anchor="ctr"/>
            <a:lstStyle/>
            <a:p>
              <a:pPr>
                <a:defRPr/>
              </a:pPr>
              <a:endParaRPr lang="zh-CN" altLang="en-US"/>
            </a:p>
          </p:txBody>
        </p:sp>
        <p:sp>
          <p:nvSpPr>
            <p:cNvPr id="38920" name="Rectangle 8"/>
            <p:cNvSpPr>
              <a:spLocks noChangeArrowheads="1"/>
            </p:cNvSpPr>
            <p:nvPr/>
          </p:nvSpPr>
          <p:spPr bwMode="auto">
            <a:xfrm>
              <a:off x="1899" y="1924"/>
              <a:ext cx="717" cy="165"/>
            </a:xfrm>
            <a:prstGeom prst="rect">
              <a:avLst/>
            </a:prstGeom>
            <a:gradFill rotWithShape="1">
              <a:gsLst>
                <a:gs pos="0">
                  <a:srgbClr val="427FC2">
                    <a:gamma/>
                    <a:shade val="66667"/>
                    <a:invGamma/>
                  </a:srgbClr>
                </a:gs>
                <a:gs pos="100000">
                  <a:srgbClr val="427FC2"/>
                </a:gs>
              </a:gsLst>
              <a:lin ang="0" scaled="1"/>
            </a:gradFill>
            <a:ln w="6350" algn="ctr">
              <a:solidFill>
                <a:srgbClr val="000000"/>
              </a:solidFill>
              <a:miter lim="800000"/>
              <a:headEnd/>
              <a:tailEnd/>
            </a:ln>
            <a:effectLst>
              <a:outerShdw dist="28398" dir="3806097" algn="ctr" rotWithShape="0">
                <a:srgbClr val="000000"/>
              </a:outerShdw>
            </a:effectLst>
          </p:spPr>
          <p:txBody>
            <a:bodyPr wrap="none" lIns="0" tIns="0" rIns="0" bIns="0" anchor="ctr"/>
            <a:lstStyle/>
            <a:p>
              <a:pPr>
                <a:defRPr/>
              </a:pPr>
              <a:endParaRPr lang="zh-CN" altLang="en-US"/>
            </a:p>
          </p:txBody>
        </p:sp>
        <p:sp>
          <p:nvSpPr>
            <p:cNvPr id="38921" name="Rectangle 9"/>
            <p:cNvSpPr>
              <a:spLocks noChangeArrowheads="1"/>
            </p:cNvSpPr>
            <p:nvPr/>
          </p:nvSpPr>
          <p:spPr bwMode="auto">
            <a:xfrm>
              <a:off x="1899" y="2174"/>
              <a:ext cx="766" cy="165"/>
            </a:xfrm>
            <a:prstGeom prst="rect">
              <a:avLst/>
            </a:prstGeom>
            <a:gradFill rotWithShape="1">
              <a:gsLst>
                <a:gs pos="0">
                  <a:srgbClr val="427FC2">
                    <a:gamma/>
                    <a:shade val="66667"/>
                    <a:invGamma/>
                  </a:srgbClr>
                </a:gs>
                <a:gs pos="100000">
                  <a:srgbClr val="427FC2"/>
                </a:gs>
              </a:gsLst>
              <a:lin ang="0" scaled="1"/>
            </a:gradFill>
            <a:ln w="6350" algn="ctr">
              <a:solidFill>
                <a:srgbClr val="000000"/>
              </a:solidFill>
              <a:miter lim="800000"/>
              <a:headEnd/>
              <a:tailEnd/>
            </a:ln>
            <a:effectLst>
              <a:outerShdw dist="28398" dir="3806097" algn="ctr" rotWithShape="0">
                <a:srgbClr val="000000"/>
              </a:outerShdw>
            </a:effectLst>
          </p:spPr>
          <p:txBody>
            <a:bodyPr wrap="none" lIns="0" tIns="0" rIns="0" bIns="0" anchor="ctr"/>
            <a:lstStyle/>
            <a:p>
              <a:pPr>
                <a:defRPr/>
              </a:pPr>
              <a:endParaRPr lang="zh-CN" altLang="en-US"/>
            </a:p>
          </p:txBody>
        </p:sp>
        <p:sp>
          <p:nvSpPr>
            <p:cNvPr id="38922" name="Rectangle 10"/>
            <p:cNvSpPr>
              <a:spLocks noChangeArrowheads="1"/>
            </p:cNvSpPr>
            <p:nvPr/>
          </p:nvSpPr>
          <p:spPr bwMode="auto">
            <a:xfrm>
              <a:off x="1899" y="2423"/>
              <a:ext cx="766" cy="165"/>
            </a:xfrm>
            <a:prstGeom prst="rect">
              <a:avLst/>
            </a:prstGeom>
            <a:gradFill rotWithShape="1">
              <a:gsLst>
                <a:gs pos="0">
                  <a:srgbClr val="427FC2">
                    <a:gamma/>
                    <a:shade val="66667"/>
                    <a:invGamma/>
                  </a:srgbClr>
                </a:gs>
                <a:gs pos="100000">
                  <a:srgbClr val="427FC2"/>
                </a:gs>
              </a:gsLst>
              <a:lin ang="0" scaled="1"/>
            </a:gradFill>
            <a:ln w="6350" algn="ctr">
              <a:solidFill>
                <a:srgbClr val="000000"/>
              </a:solidFill>
              <a:miter lim="800000"/>
              <a:headEnd/>
              <a:tailEnd/>
            </a:ln>
            <a:effectLst>
              <a:outerShdw dist="28398" dir="3806097" algn="ctr" rotWithShape="0">
                <a:srgbClr val="000000"/>
              </a:outerShdw>
            </a:effectLst>
          </p:spPr>
          <p:txBody>
            <a:bodyPr wrap="none" lIns="0" tIns="0" rIns="0" bIns="0" anchor="ctr"/>
            <a:lstStyle/>
            <a:p>
              <a:pPr>
                <a:defRPr/>
              </a:pPr>
              <a:endParaRPr lang="zh-CN" altLang="en-US"/>
            </a:p>
          </p:txBody>
        </p:sp>
        <p:sp>
          <p:nvSpPr>
            <p:cNvPr id="38923" name="Rectangle 11"/>
            <p:cNvSpPr>
              <a:spLocks noChangeArrowheads="1"/>
            </p:cNvSpPr>
            <p:nvPr/>
          </p:nvSpPr>
          <p:spPr bwMode="auto">
            <a:xfrm>
              <a:off x="1899" y="2672"/>
              <a:ext cx="962" cy="165"/>
            </a:xfrm>
            <a:prstGeom prst="rect">
              <a:avLst/>
            </a:prstGeom>
            <a:gradFill rotWithShape="1">
              <a:gsLst>
                <a:gs pos="0">
                  <a:srgbClr val="427FC2">
                    <a:gamma/>
                    <a:shade val="66667"/>
                    <a:invGamma/>
                  </a:srgbClr>
                </a:gs>
                <a:gs pos="100000">
                  <a:srgbClr val="427FC2"/>
                </a:gs>
              </a:gsLst>
              <a:lin ang="0" scaled="1"/>
            </a:gradFill>
            <a:ln w="6350" algn="ctr">
              <a:solidFill>
                <a:srgbClr val="000000"/>
              </a:solidFill>
              <a:miter lim="800000"/>
              <a:headEnd/>
              <a:tailEnd/>
            </a:ln>
            <a:effectLst>
              <a:outerShdw dist="28398" dir="3806097" algn="ctr" rotWithShape="0">
                <a:srgbClr val="000000"/>
              </a:outerShdw>
            </a:effectLst>
          </p:spPr>
          <p:txBody>
            <a:bodyPr wrap="none" lIns="0" tIns="0" rIns="0" bIns="0" anchor="ctr"/>
            <a:lstStyle/>
            <a:p>
              <a:pPr>
                <a:defRPr/>
              </a:pPr>
              <a:endParaRPr lang="zh-CN" altLang="en-US"/>
            </a:p>
          </p:txBody>
        </p:sp>
        <p:sp>
          <p:nvSpPr>
            <p:cNvPr id="38924" name="Rectangle 12"/>
            <p:cNvSpPr>
              <a:spLocks noChangeArrowheads="1"/>
            </p:cNvSpPr>
            <p:nvPr/>
          </p:nvSpPr>
          <p:spPr bwMode="auto">
            <a:xfrm>
              <a:off x="1899" y="2922"/>
              <a:ext cx="1250" cy="165"/>
            </a:xfrm>
            <a:prstGeom prst="rect">
              <a:avLst/>
            </a:prstGeom>
            <a:gradFill rotWithShape="1">
              <a:gsLst>
                <a:gs pos="0">
                  <a:srgbClr val="427FC2">
                    <a:gamma/>
                    <a:shade val="66667"/>
                    <a:invGamma/>
                  </a:srgbClr>
                </a:gs>
                <a:gs pos="100000">
                  <a:srgbClr val="427FC2"/>
                </a:gs>
              </a:gsLst>
              <a:lin ang="0" scaled="1"/>
            </a:gradFill>
            <a:ln w="6350" algn="ctr">
              <a:solidFill>
                <a:srgbClr val="000000"/>
              </a:solidFill>
              <a:miter lim="800000"/>
              <a:headEnd/>
              <a:tailEnd/>
            </a:ln>
            <a:effectLst>
              <a:outerShdw dist="28398" dir="3806097" algn="ctr" rotWithShape="0">
                <a:srgbClr val="000000"/>
              </a:outerShdw>
            </a:effectLst>
          </p:spPr>
          <p:txBody>
            <a:bodyPr wrap="none" lIns="0" tIns="0" rIns="0" bIns="0" anchor="ctr"/>
            <a:lstStyle/>
            <a:p>
              <a:pPr>
                <a:defRPr/>
              </a:pPr>
              <a:endParaRPr lang="zh-CN" altLang="en-US"/>
            </a:p>
          </p:txBody>
        </p:sp>
        <p:sp>
          <p:nvSpPr>
            <p:cNvPr id="38925" name="Rectangle 13"/>
            <p:cNvSpPr>
              <a:spLocks noChangeArrowheads="1"/>
            </p:cNvSpPr>
            <p:nvPr/>
          </p:nvSpPr>
          <p:spPr bwMode="auto">
            <a:xfrm>
              <a:off x="1899" y="3171"/>
              <a:ext cx="1348" cy="165"/>
            </a:xfrm>
            <a:prstGeom prst="rect">
              <a:avLst/>
            </a:prstGeom>
            <a:gradFill rotWithShape="1">
              <a:gsLst>
                <a:gs pos="0">
                  <a:srgbClr val="427FC2">
                    <a:gamma/>
                    <a:shade val="66667"/>
                    <a:invGamma/>
                  </a:srgbClr>
                </a:gs>
                <a:gs pos="100000">
                  <a:srgbClr val="427FC2"/>
                </a:gs>
              </a:gsLst>
              <a:lin ang="0" scaled="1"/>
            </a:gradFill>
            <a:ln w="6350" algn="ctr">
              <a:solidFill>
                <a:srgbClr val="000000"/>
              </a:solidFill>
              <a:miter lim="800000"/>
              <a:headEnd/>
              <a:tailEnd/>
            </a:ln>
            <a:effectLst>
              <a:outerShdw dist="28398" dir="3806097" algn="ctr" rotWithShape="0">
                <a:srgbClr val="000000"/>
              </a:outerShdw>
            </a:effectLst>
          </p:spPr>
          <p:txBody>
            <a:bodyPr wrap="none" lIns="0" tIns="0" rIns="0" bIns="0" anchor="ctr"/>
            <a:lstStyle/>
            <a:p>
              <a:pPr>
                <a:defRPr/>
              </a:pPr>
              <a:endParaRPr lang="zh-CN" altLang="en-US"/>
            </a:p>
          </p:txBody>
        </p:sp>
        <p:sp>
          <p:nvSpPr>
            <p:cNvPr id="38926" name="Rectangle 14"/>
            <p:cNvSpPr>
              <a:spLocks noChangeArrowheads="1"/>
            </p:cNvSpPr>
            <p:nvPr/>
          </p:nvSpPr>
          <p:spPr bwMode="auto">
            <a:xfrm>
              <a:off x="1899" y="3420"/>
              <a:ext cx="1735" cy="165"/>
            </a:xfrm>
            <a:prstGeom prst="rect">
              <a:avLst/>
            </a:prstGeom>
            <a:gradFill rotWithShape="1">
              <a:gsLst>
                <a:gs pos="0">
                  <a:srgbClr val="427FC2">
                    <a:gamma/>
                    <a:shade val="66667"/>
                    <a:invGamma/>
                  </a:srgbClr>
                </a:gs>
                <a:gs pos="100000">
                  <a:srgbClr val="427FC2"/>
                </a:gs>
              </a:gsLst>
              <a:lin ang="0" scaled="1"/>
            </a:gradFill>
            <a:ln w="6350" algn="ctr">
              <a:solidFill>
                <a:srgbClr val="000000"/>
              </a:solidFill>
              <a:miter lim="800000"/>
              <a:headEnd/>
              <a:tailEnd/>
            </a:ln>
            <a:effectLst>
              <a:outerShdw dist="28398" dir="3806097" algn="ctr" rotWithShape="0">
                <a:srgbClr val="000000"/>
              </a:outerShdw>
            </a:effectLst>
          </p:spPr>
          <p:txBody>
            <a:bodyPr wrap="none" lIns="0" tIns="0" rIns="0" bIns="0" anchor="ctr"/>
            <a:lstStyle/>
            <a:p>
              <a:pPr>
                <a:defRPr/>
              </a:pPr>
              <a:endParaRPr lang="zh-CN" altLang="en-US"/>
            </a:p>
          </p:txBody>
        </p:sp>
        <p:sp>
          <p:nvSpPr>
            <p:cNvPr id="38927" name="Rectangle 15"/>
            <p:cNvSpPr>
              <a:spLocks noChangeArrowheads="1"/>
            </p:cNvSpPr>
            <p:nvPr/>
          </p:nvSpPr>
          <p:spPr bwMode="auto">
            <a:xfrm>
              <a:off x="1899" y="3670"/>
              <a:ext cx="3139" cy="165"/>
            </a:xfrm>
            <a:prstGeom prst="rect">
              <a:avLst/>
            </a:prstGeom>
            <a:gradFill rotWithShape="1">
              <a:gsLst>
                <a:gs pos="0">
                  <a:srgbClr val="427FC2">
                    <a:gamma/>
                    <a:shade val="66667"/>
                    <a:invGamma/>
                  </a:srgbClr>
                </a:gs>
                <a:gs pos="100000">
                  <a:srgbClr val="427FC2"/>
                </a:gs>
              </a:gsLst>
              <a:lin ang="0" scaled="1"/>
            </a:gradFill>
            <a:ln w="6350" algn="ctr">
              <a:solidFill>
                <a:srgbClr val="000000"/>
              </a:solidFill>
              <a:miter lim="800000"/>
              <a:headEnd/>
              <a:tailEnd/>
            </a:ln>
            <a:effectLst>
              <a:outerShdw dist="28398" dir="3806097" algn="ctr" rotWithShape="0">
                <a:srgbClr val="000000"/>
              </a:outerShdw>
            </a:effectLst>
          </p:spPr>
          <p:txBody>
            <a:bodyPr wrap="none" lIns="0" tIns="0" rIns="0" bIns="0" anchor="ctr"/>
            <a:lstStyle/>
            <a:p>
              <a:pPr>
                <a:defRPr/>
              </a:pPr>
              <a:endParaRPr lang="zh-CN" altLang="en-US"/>
            </a:p>
          </p:txBody>
        </p:sp>
        <p:sp>
          <p:nvSpPr>
            <p:cNvPr id="17424" name="Rectangle 16"/>
            <p:cNvSpPr>
              <a:spLocks noChangeArrowheads="1"/>
            </p:cNvSpPr>
            <p:nvPr/>
          </p:nvSpPr>
          <p:spPr bwMode="auto">
            <a:xfrm>
              <a:off x="1905" y="1179"/>
              <a:ext cx="522" cy="168"/>
            </a:xfrm>
            <a:prstGeom prst="rect">
              <a:avLst/>
            </a:prstGeom>
            <a:noFill/>
            <a:ln w="9525">
              <a:noFill/>
              <a:miter lim="800000"/>
              <a:headEnd/>
              <a:tailEnd/>
            </a:ln>
          </p:spPr>
          <p:txBody>
            <a:bodyPr/>
            <a:lstStyle/>
            <a:p>
              <a:endParaRPr lang="zh-CN" altLang="en-US"/>
            </a:p>
          </p:txBody>
        </p:sp>
        <p:sp>
          <p:nvSpPr>
            <p:cNvPr id="17425" name="Line 17"/>
            <p:cNvSpPr>
              <a:spLocks noChangeShapeType="1"/>
            </p:cNvSpPr>
            <p:nvPr/>
          </p:nvSpPr>
          <p:spPr bwMode="auto">
            <a:xfrm>
              <a:off x="1899" y="1137"/>
              <a:ext cx="1" cy="2748"/>
            </a:xfrm>
            <a:prstGeom prst="line">
              <a:avLst/>
            </a:prstGeom>
            <a:noFill/>
            <a:ln w="28575">
              <a:solidFill>
                <a:srgbClr val="000000"/>
              </a:solidFill>
              <a:round/>
              <a:headEnd/>
              <a:tailEnd/>
            </a:ln>
          </p:spPr>
          <p:txBody>
            <a:bodyPr/>
            <a:lstStyle/>
            <a:p>
              <a:endParaRPr lang="zh-CN" altLang="en-US"/>
            </a:p>
          </p:txBody>
        </p:sp>
        <p:sp>
          <p:nvSpPr>
            <p:cNvPr id="17426" name="Rectangle 18"/>
            <p:cNvSpPr>
              <a:spLocks noChangeArrowheads="1"/>
            </p:cNvSpPr>
            <p:nvPr/>
          </p:nvSpPr>
          <p:spPr bwMode="auto">
            <a:xfrm>
              <a:off x="5105" y="3675"/>
              <a:ext cx="222" cy="192"/>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2000" b="1">
                  <a:solidFill>
                    <a:srgbClr val="000000"/>
                  </a:solidFill>
                  <a:cs typeface="Arial" pitchFamily="34" charset="0"/>
                </a:rPr>
                <a:t>6.5</a:t>
              </a:r>
              <a:endParaRPr lang="en-US" altLang="zh-CN" sz="2000" b="1">
                <a:solidFill>
                  <a:srgbClr val="000000"/>
                </a:solidFill>
              </a:endParaRPr>
            </a:p>
          </p:txBody>
        </p:sp>
        <p:sp>
          <p:nvSpPr>
            <p:cNvPr id="17427" name="Rectangle 19"/>
            <p:cNvSpPr>
              <a:spLocks noChangeArrowheads="1"/>
            </p:cNvSpPr>
            <p:nvPr/>
          </p:nvSpPr>
          <p:spPr bwMode="auto">
            <a:xfrm>
              <a:off x="3701" y="3423"/>
              <a:ext cx="222" cy="192"/>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2000" b="1">
                  <a:solidFill>
                    <a:srgbClr val="000000"/>
                  </a:solidFill>
                  <a:cs typeface="Arial" pitchFamily="34" charset="0"/>
                </a:rPr>
                <a:t>3.6</a:t>
              </a:r>
              <a:endParaRPr lang="en-US" altLang="zh-CN" sz="2000" b="1">
                <a:solidFill>
                  <a:srgbClr val="000000"/>
                </a:solidFill>
              </a:endParaRPr>
            </a:p>
          </p:txBody>
        </p:sp>
        <p:sp>
          <p:nvSpPr>
            <p:cNvPr id="17428" name="Rectangle 20"/>
            <p:cNvSpPr>
              <a:spLocks noChangeArrowheads="1"/>
            </p:cNvSpPr>
            <p:nvPr/>
          </p:nvSpPr>
          <p:spPr bwMode="auto">
            <a:xfrm>
              <a:off x="3317" y="3177"/>
              <a:ext cx="222" cy="192"/>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2000" b="1">
                  <a:solidFill>
                    <a:srgbClr val="000000"/>
                  </a:solidFill>
                  <a:cs typeface="Arial" pitchFamily="34" charset="0"/>
                </a:rPr>
                <a:t>2.8</a:t>
              </a:r>
              <a:endParaRPr lang="en-US" altLang="zh-CN" sz="2000" b="1">
                <a:solidFill>
                  <a:srgbClr val="000000"/>
                </a:solidFill>
              </a:endParaRPr>
            </a:p>
          </p:txBody>
        </p:sp>
        <p:sp>
          <p:nvSpPr>
            <p:cNvPr id="17429" name="Rectangle 21"/>
            <p:cNvSpPr>
              <a:spLocks noChangeArrowheads="1"/>
            </p:cNvSpPr>
            <p:nvPr/>
          </p:nvSpPr>
          <p:spPr bwMode="auto">
            <a:xfrm>
              <a:off x="3215" y="2925"/>
              <a:ext cx="222" cy="192"/>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2000" b="1">
                  <a:solidFill>
                    <a:srgbClr val="000000"/>
                  </a:solidFill>
                  <a:cs typeface="Arial" pitchFamily="34" charset="0"/>
                </a:rPr>
                <a:t>2.6</a:t>
              </a:r>
              <a:endParaRPr lang="en-US" altLang="zh-CN" sz="2000" b="1">
                <a:solidFill>
                  <a:srgbClr val="000000"/>
                </a:solidFill>
              </a:endParaRPr>
            </a:p>
          </p:txBody>
        </p:sp>
        <p:sp>
          <p:nvSpPr>
            <p:cNvPr id="17430" name="Rectangle 22"/>
            <p:cNvSpPr>
              <a:spLocks noChangeArrowheads="1"/>
            </p:cNvSpPr>
            <p:nvPr/>
          </p:nvSpPr>
          <p:spPr bwMode="auto">
            <a:xfrm>
              <a:off x="2927" y="2673"/>
              <a:ext cx="222" cy="192"/>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2000" b="1">
                  <a:solidFill>
                    <a:srgbClr val="000000"/>
                  </a:solidFill>
                  <a:cs typeface="Arial" pitchFamily="34" charset="0"/>
                </a:rPr>
                <a:t>2.0</a:t>
              </a:r>
              <a:endParaRPr lang="en-US" altLang="zh-CN" sz="2000" b="1">
                <a:solidFill>
                  <a:srgbClr val="000000"/>
                </a:solidFill>
              </a:endParaRPr>
            </a:p>
          </p:txBody>
        </p:sp>
        <p:sp>
          <p:nvSpPr>
            <p:cNvPr id="17431" name="Rectangle 23"/>
            <p:cNvSpPr>
              <a:spLocks noChangeArrowheads="1"/>
            </p:cNvSpPr>
            <p:nvPr/>
          </p:nvSpPr>
          <p:spPr bwMode="auto">
            <a:xfrm>
              <a:off x="2735" y="2427"/>
              <a:ext cx="222" cy="192"/>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2000" b="1">
                  <a:solidFill>
                    <a:srgbClr val="000000"/>
                  </a:solidFill>
                  <a:cs typeface="Arial" pitchFamily="34" charset="0"/>
                </a:rPr>
                <a:t>1.6</a:t>
              </a:r>
              <a:endParaRPr lang="en-US" altLang="zh-CN" sz="2000" b="1">
                <a:solidFill>
                  <a:srgbClr val="000000"/>
                </a:solidFill>
              </a:endParaRPr>
            </a:p>
          </p:txBody>
        </p:sp>
        <p:sp>
          <p:nvSpPr>
            <p:cNvPr id="17432" name="Rectangle 24"/>
            <p:cNvSpPr>
              <a:spLocks noChangeArrowheads="1"/>
            </p:cNvSpPr>
            <p:nvPr/>
          </p:nvSpPr>
          <p:spPr bwMode="auto">
            <a:xfrm>
              <a:off x="2735" y="2175"/>
              <a:ext cx="222" cy="192"/>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2000" b="1">
                  <a:solidFill>
                    <a:srgbClr val="000000"/>
                  </a:solidFill>
                  <a:cs typeface="Arial" pitchFamily="34" charset="0"/>
                </a:rPr>
                <a:t>1.6</a:t>
              </a:r>
              <a:endParaRPr lang="en-US" altLang="zh-CN" sz="2000" b="1">
                <a:solidFill>
                  <a:srgbClr val="000000"/>
                </a:solidFill>
              </a:endParaRPr>
            </a:p>
          </p:txBody>
        </p:sp>
        <p:sp>
          <p:nvSpPr>
            <p:cNvPr id="17433" name="Rectangle 25"/>
            <p:cNvSpPr>
              <a:spLocks noChangeArrowheads="1"/>
            </p:cNvSpPr>
            <p:nvPr/>
          </p:nvSpPr>
          <p:spPr bwMode="auto">
            <a:xfrm>
              <a:off x="2687" y="1929"/>
              <a:ext cx="222" cy="192"/>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2000" b="1">
                  <a:solidFill>
                    <a:srgbClr val="000000"/>
                  </a:solidFill>
                  <a:cs typeface="Arial" pitchFamily="34" charset="0"/>
                </a:rPr>
                <a:t>1.5</a:t>
              </a:r>
              <a:endParaRPr lang="en-US" altLang="zh-CN" sz="2000" b="1">
                <a:solidFill>
                  <a:srgbClr val="000000"/>
                </a:solidFill>
              </a:endParaRPr>
            </a:p>
          </p:txBody>
        </p:sp>
        <p:sp>
          <p:nvSpPr>
            <p:cNvPr id="17434" name="Rectangle 26"/>
            <p:cNvSpPr>
              <a:spLocks noChangeArrowheads="1"/>
            </p:cNvSpPr>
            <p:nvPr/>
          </p:nvSpPr>
          <p:spPr bwMode="auto">
            <a:xfrm>
              <a:off x="2591" y="1677"/>
              <a:ext cx="222" cy="192"/>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2000" b="1">
                  <a:solidFill>
                    <a:srgbClr val="000000"/>
                  </a:solidFill>
                  <a:cs typeface="Arial" pitchFamily="34" charset="0"/>
                </a:rPr>
                <a:t>1.3</a:t>
              </a:r>
              <a:endParaRPr lang="en-US" altLang="zh-CN" sz="2000" b="1">
                <a:solidFill>
                  <a:srgbClr val="000000"/>
                </a:solidFill>
              </a:endParaRPr>
            </a:p>
          </p:txBody>
        </p:sp>
        <p:sp>
          <p:nvSpPr>
            <p:cNvPr id="17435" name="Rectangle 27"/>
            <p:cNvSpPr>
              <a:spLocks noChangeArrowheads="1"/>
            </p:cNvSpPr>
            <p:nvPr/>
          </p:nvSpPr>
          <p:spPr bwMode="auto">
            <a:xfrm>
              <a:off x="2543" y="1425"/>
              <a:ext cx="222" cy="192"/>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2000" b="1">
                  <a:solidFill>
                    <a:srgbClr val="000000"/>
                  </a:solidFill>
                  <a:cs typeface="Arial" pitchFamily="34" charset="0"/>
                </a:rPr>
                <a:t>1.2</a:t>
              </a:r>
              <a:endParaRPr lang="en-US" altLang="zh-CN" sz="2000" b="1">
                <a:solidFill>
                  <a:srgbClr val="000000"/>
                </a:solidFill>
              </a:endParaRPr>
            </a:p>
          </p:txBody>
        </p:sp>
        <p:sp>
          <p:nvSpPr>
            <p:cNvPr id="17436" name="Rectangle 28"/>
            <p:cNvSpPr>
              <a:spLocks noChangeArrowheads="1"/>
            </p:cNvSpPr>
            <p:nvPr/>
          </p:nvSpPr>
          <p:spPr bwMode="auto">
            <a:xfrm>
              <a:off x="2495" y="1179"/>
              <a:ext cx="222" cy="192"/>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2000" b="1">
                  <a:solidFill>
                    <a:srgbClr val="000000"/>
                  </a:solidFill>
                  <a:cs typeface="Arial" pitchFamily="34" charset="0"/>
                </a:rPr>
                <a:t>1.1</a:t>
              </a:r>
              <a:endParaRPr lang="en-US" altLang="zh-CN" sz="2000" b="1">
                <a:solidFill>
                  <a:srgbClr val="000000"/>
                </a:solidFill>
              </a:endParaRPr>
            </a:p>
          </p:txBody>
        </p:sp>
        <p:sp>
          <p:nvSpPr>
            <p:cNvPr id="17437" name="Rectangle 29"/>
            <p:cNvSpPr>
              <a:spLocks noChangeArrowheads="1"/>
            </p:cNvSpPr>
            <p:nvPr/>
          </p:nvSpPr>
          <p:spPr bwMode="auto">
            <a:xfrm>
              <a:off x="945" y="3693"/>
              <a:ext cx="884" cy="136"/>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1400" b="1" dirty="0">
                  <a:solidFill>
                    <a:srgbClr val="000000"/>
                  </a:solidFill>
                  <a:cs typeface="Arial" pitchFamily="34" charset="0"/>
                </a:rPr>
                <a:t>Retail brokerage</a:t>
              </a:r>
              <a:endParaRPr lang="en-US" altLang="zh-CN" sz="2600" dirty="0">
                <a:solidFill>
                  <a:srgbClr val="000000"/>
                </a:solidFill>
              </a:endParaRPr>
            </a:p>
          </p:txBody>
        </p:sp>
        <p:sp>
          <p:nvSpPr>
            <p:cNvPr id="17438" name="Rectangle 30"/>
            <p:cNvSpPr>
              <a:spLocks noChangeArrowheads="1"/>
            </p:cNvSpPr>
            <p:nvPr/>
          </p:nvSpPr>
          <p:spPr bwMode="auto">
            <a:xfrm>
              <a:off x="1157" y="3447"/>
              <a:ext cx="669" cy="136"/>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1400" b="1">
                  <a:solidFill>
                    <a:srgbClr val="000000"/>
                  </a:solidFill>
                  <a:cs typeface="Arial" pitchFamily="34" charset="0"/>
                </a:rPr>
                <a:t>Point of sale</a:t>
              </a:r>
              <a:endParaRPr lang="en-US" altLang="zh-CN" sz="2600">
                <a:solidFill>
                  <a:srgbClr val="000000"/>
                </a:solidFill>
              </a:endParaRPr>
            </a:p>
          </p:txBody>
        </p:sp>
        <p:sp>
          <p:nvSpPr>
            <p:cNvPr id="17439" name="Rectangle 31"/>
            <p:cNvSpPr>
              <a:spLocks noChangeArrowheads="1"/>
            </p:cNvSpPr>
            <p:nvPr/>
          </p:nvSpPr>
          <p:spPr bwMode="auto">
            <a:xfrm>
              <a:off x="1441" y="3195"/>
              <a:ext cx="383" cy="136"/>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1400" b="1">
                  <a:solidFill>
                    <a:srgbClr val="000000"/>
                  </a:solidFill>
                  <a:cs typeface="Arial" pitchFamily="34" charset="0"/>
                </a:rPr>
                <a:t>Energy</a:t>
              </a:r>
              <a:endParaRPr lang="en-US" altLang="zh-CN" sz="2600">
                <a:solidFill>
                  <a:srgbClr val="000000"/>
                </a:solidFill>
              </a:endParaRPr>
            </a:p>
          </p:txBody>
        </p:sp>
        <p:sp>
          <p:nvSpPr>
            <p:cNvPr id="17440" name="Rectangle 32"/>
            <p:cNvSpPr>
              <a:spLocks noChangeArrowheads="1"/>
            </p:cNvSpPr>
            <p:nvPr/>
          </p:nvSpPr>
          <p:spPr bwMode="auto">
            <a:xfrm>
              <a:off x="189" y="2943"/>
              <a:ext cx="1647" cy="136"/>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1400" b="1">
                  <a:solidFill>
                    <a:srgbClr val="000000"/>
                  </a:solidFill>
                  <a:cs typeface="Arial" pitchFamily="34" charset="0"/>
                </a:rPr>
                <a:t>Credit card sales authorization</a:t>
              </a:r>
              <a:endParaRPr lang="en-US" altLang="zh-CN" sz="2600">
                <a:solidFill>
                  <a:srgbClr val="000000"/>
                </a:solidFill>
              </a:endParaRPr>
            </a:p>
          </p:txBody>
        </p:sp>
        <p:sp>
          <p:nvSpPr>
            <p:cNvPr id="17441" name="Rectangle 33"/>
            <p:cNvSpPr>
              <a:spLocks noChangeArrowheads="1"/>
            </p:cNvSpPr>
            <p:nvPr/>
          </p:nvSpPr>
          <p:spPr bwMode="auto">
            <a:xfrm>
              <a:off x="710" y="2697"/>
              <a:ext cx="1112" cy="136"/>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1400" b="1">
                  <a:solidFill>
                    <a:srgbClr val="000000"/>
                  </a:solidFill>
                  <a:cs typeface="Arial" pitchFamily="34" charset="0"/>
                </a:rPr>
                <a:t>Telecommunications</a:t>
              </a:r>
              <a:endParaRPr lang="en-US" altLang="zh-CN" sz="2600">
                <a:solidFill>
                  <a:srgbClr val="000000"/>
                </a:solidFill>
              </a:endParaRPr>
            </a:p>
          </p:txBody>
        </p:sp>
        <p:sp>
          <p:nvSpPr>
            <p:cNvPr id="17442" name="Rectangle 34"/>
            <p:cNvSpPr>
              <a:spLocks noChangeArrowheads="1"/>
            </p:cNvSpPr>
            <p:nvPr/>
          </p:nvSpPr>
          <p:spPr bwMode="auto">
            <a:xfrm>
              <a:off x="1157" y="2445"/>
              <a:ext cx="669" cy="136"/>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1400" b="1">
                  <a:solidFill>
                    <a:srgbClr val="000000"/>
                  </a:solidFill>
                  <a:cs typeface="Arial" pitchFamily="34" charset="0"/>
                </a:rPr>
                <a:t>Call location</a:t>
              </a:r>
              <a:endParaRPr lang="en-US" altLang="zh-CN" sz="2600">
                <a:solidFill>
                  <a:srgbClr val="000000"/>
                </a:solidFill>
              </a:endParaRPr>
            </a:p>
          </p:txBody>
        </p:sp>
        <p:sp>
          <p:nvSpPr>
            <p:cNvPr id="17443" name="Rectangle 35"/>
            <p:cNvSpPr>
              <a:spLocks noChangeArrowheads="1"/>
            </p:cNvSpPr>
            <p:nvPr/>
          </p:nvSpPr>
          <p:spPr bwMode="auto">
            <a:xfrm>
              <a:off x="1052" y="2193"/>
              <a:ext cx="775" cy="136"/>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1400" b="1">
                  <a:solidFill>
                    <a:srgbClr val="000000"/>
                  </a:solidFill>
                  <a:cs typeface="Arial" pitchFamily="34" charset="0"/>
                </a:rPr>
                <a:t>Manufacturing</a:t>
              </a:r>
              <a:endParaRPr lang="en-US" altLang="zh-CN" sz="2600">
                <a:solidFill>
                  <a:srgbClr val="000000"/>
                </a:solidFill>
              </a:endParaRPr>
            </a:p>
          </p:txBody>
        </p:sp>
        <p:sp>
          <p:nvSpPr>
            <p:cNvPr id="17444" name="Rectangle 36"/>
            <p:cNvSpPr>
              <a:spLocks noChangeArrowheads="1"/>
            </p:cNvSpPr>
            <p:nvPr/>
          </p:nvSpPr>
          <p:spPr bwMode="auto">
            <a:xfrm>
              <a:off x="706" y="1947"/>
              <a:ext cx="1125" cy="136"/>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1400" b="1">
                  <a:solidFill>
                    <a:srgbClr val="000000"/>
                  </a:solidFill>
                  <a:cs typeface="Arial" pitchFamily="34" charset="0"/>
                </a:rPr>
                <a:t>Financial institutions</a:t>
              </a:r>
              <a:endParaRPr lang="en-US" altLang="zh-CN" sz="2600">
                <a:solidFill>
                  <a:srgbClr val="000000"/>
                </a:solidFill>
              </a:endParaRPr>
            </a:p>
          </p:txBody>
        </p:sp>
        <p:sp>
          <p:nvSpPr>
            <p:cNvPr id="17445" name="Rectangle 37"/>
            <p:cNvSpPr>
              <a:spLocks noChangeArrowheads="1"/>
            </p:cNvSpPr>
            <p:nvPr/>
          </p:nvSpPr>
          <p:spPr bwMode="auto">
            <a:xfrm>
              <a:off x="581" y="1695"/>
              <a:ext cx="1251" cy="136"/>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1400" b="1">
                  <a:solidFill>
                    <a:srgbClr val="000000"/>
                  </a:solidFill>
                  <a:cs typeface="Arial" pitchFamily="34" charset="0"/>
                </a:rPr>
                <a:t>Information technology</a:t>
              </a:r>
              <a:endParaRPr lang="en-US" altLang="zh-CN" sz="2600">
                <a:solidFill>
                  <a:srgbClr val="000000"/>
                </a:solidFill>
              </a:endParaRPr>
            </a:p>
          </p:txBody>
        </p:sp>
        <p:sp>
          <p:nvSpPr>
            <p:cNvPr id="17446" name="Rectangle 38"/>
            <p:cNvSpPr>
              <a:spLocks noChangeArrowheads="1"/>
            </p:cNvSpPr>
            <p:nvPr/>
          </p:nvSpPr>
          <p:spPr bwMode="auto">
            <a:xfrm>
              <a:off x="1293" y="1443"/>
              <a:ext cx="532" cy="136"/>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1400" b="1">
                  <a:solidFill>
                    <a:srgbClr val="000000"/>
                  </a:solidFill>
                  <a:cs typeface="Arial" pitchFamily="34" charset="0"/>
                </a:rPr>
                <a:t>Insurance</a:t>
              </a:r>
              <a:endParaRPr lang="en-US" altLang="zh-CN" sz="2600">
                <a:solidFill>
                  <a:srgbClr val="000000"/>
                </a:solidFill>
              </a:endParaRPr>
            </a:p>
          </p:txBody>
        </p:sp>
        <p:sp>
          <p:nvSpPr>
            <p:cNvPr id="17447" name="Rectangle 39"/>
            <p:cNvSpPr>
              <a:spLocks noChangeArrowheads="1"/>
            </p:cNvSpPr>
            <p:nvPr/>
          </p:nvSpPr>
          <p:spPr bwMode="auto">
            <a:xfrm>
              <a:off x="1516" y="1197"/>
              <a:ext cx="307" cy="136"/>
            </a:xfrm>
            <a:prstGeom prst="rect">
              <a:avLst/>
            </a:prstGeom>
            <a:noFill/>
            <a:ln w="9525">
              <a:noFill/>
              <a:miter lim="800000"/>
              <a:headEnd/>
              <a:tailEnd/>
            </a:ln>
          </p:spPr>
          <p:txBody>
            <a:bodyPr wrap="none" lIns="0" tIns="0" rIns="0" bIns="0">
              <a:spAutoFit/>
            </a:bodyPr>
            <a:lstStyle/>
            <a:p>
              <a:pPr marL="354013" indent="-354013" defTabSz="941388">
                <a:spcBef>
                  <a:spcPct val="50000"/>
                </a:spcBef>
                <a:buClr>
                  <a:srgbClr val="003580"/>
                </a:buClr>
              </a:pPr>
              <a:r>
                <a:rPr lang="en-US" altLang="zh-CN" sz="1400" b="1">
                  <a:solidFill>
                    <a:srgbClr val="000000"/>
                  </a:solidFill>
                  <a:cs typeface="Arial" pitchFamily="34" charset="0"/>
                </a:rPr>
                <a:t>Retail</a:t>
              </a:r>
              <a:endParaRPr lang="en-US" altLang="zh-CN" sz="2600">
                <a:solidFill>
                  <a:srgbClr val="000000"/>
                </a:solidFill>
              </a:endParaRPr>
            </a:p>
          </p:txBody>
        </p:sp>
        <p:sp>
          <p:nvSpPr>
            <p:cNvPr id="17448" name="Text Box 40"/>
            <p:cNvSpPr txBox="1">
              <a:spLocks noChangeArrowheads="1"/>
            </p:cNvSpPr>
            <p:nvPr/>
          </p:nvSpPr>
          <p:spPr bwMode="auto">
            <a:xfrm>
              <a:off x="168" y="3968"/>
              <a:ext cx="808" cy="77"/>
            </a:xfrm>
            <a:prstGeom prst="rect">
              <a:avLst/>
            </a:prstGeom>
            <a:noFill/>
            <a:ln w="12700" algn="ctr">
              <a:noFill/>
              <a:miter lim="800000"/>
              <a:headEnd/>
              <a:tailEnd/>
            </a:ln>
          </p:spPr>
          <p:txBody>
            <a:bodyPr lIns="0" tIns="0" rIns="0" bIns="0">
              <a:spAutoFit/>
            </a:bodyPr>
            <a:lstStyle/>
            <a:p>
              <a:pPr marL="354013" indent="-354013" defTabSz="941388">
                <a:spcBef>
                  <a:spcPct val="50000"/>
                </a:spcBef>
                <a:buClr>
                  <a:srgbClr val="003580"/>
                </a:buClr>
              </a:pPr>
              <a:r>
                <a:rPr lang="en-US" altLang="zh-CN" sz="800">
                  <a:solidFill>
                    <a:srgbClr val="003580"/>
                  </a:solidFill>
                </a:rPr>
                <a:t>Source Meta Group, 2005</a:t>
              </a:r>
            </a:p>
          </p:txBody>
        </p:sp>
      </p:grpSp>
    </p:spTree>
  </p:cSld>
  <p:clrMapOvr>
    <a:masterClrMapping/>
  </p:clrMapOvr>
  <p:transition spd="slow">
    <p:pull dir="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rrowheads="1"/>
          </p:cNvSpPr>
          <p:nvPr>
            <p:ph type="title"/>
          </p:nvPr>
        </p:nvSpPr>
        <p:spPr/>
        <p:txBody>
          <a:bodyPr/>
          <a:lstStyle/>
          <a:p>
            <a:pPr eaLnBrk="1" hangingPunct="1"/>
            <a:r>
              <a:rPr lang="en-US" altLang="zh-CN"/>
              <a:t>Information Availability</a:t>
            </a:r>
            <a:r>
              <a:rPr lang="en-US" altLang="zh-CN" sz="3200"/>
              <a:t>(5</a:t>
            </a:r>
            <a:r>
              <a:rPr lang="zh-CN" altLang="en-US" sz="3200"/>
              <a:t>个</a:t>
            </a:r>
            <a:r>
              <a:rPr lang="en-US" altLang="zh-CN" sz="3200"/>
              <a:t>9)</a:t>
            </a:r>
          </a:p>
        </p:txBody>
      </p:sp>
      <p:graphicFrame>
        <p:nvGraphicFramePr>
          <p:cNvPr id="39939" name="Group 3"/>
          <p:cNvGraphicFramePr>
            <a:graphicFrameLocks noGrp="1"/>
          </p:cNvGraphicFramePr>
          <p:nvPr>
            <p:ph idx="1"/>
            <p:extLst>
              <p:ext uri="{D42A27DB-BD31-4B8C-83A1-F6EECF244321}">
                <p14:modId xmlns:p14="http://schemas.microsoft.com/office/powerpoint/2010/main" val="542938989"/>
              </p:ext>
            </p:extLst>
          </p:nvPr>
        </p:nvGraphicFramePr>
        <p:xfrm>
          <a:off x="1774825" y="1125538"/>
          <a:ext cx="8642350" cy="4795840"/>
        </p:xfrm>
        <a:graphic>
          <a:graphicData uri="http://schemas.openxmlformats.org/drawingml/2006/table">
            <a:tbl>
              <a:tblPr/>
              <a:tblGrid>
                <a:gridCol w="2081213">
                  <a:extLst>
                    <a:ext uri="{9D8B030D-6E8A-4147-A177-3AD203B41FA5}">
                      <a16:colId xmlns:a16="http://schemas.microsoft.com/office/drawing/2014/main" val="20000"/>
                    </a:ext>
                  </a:extLst>
                </a:gridCol>
                <a:gridCol w="1806575">
                  <a:extLst>
                    <a:ext uri="{9D8B030D-6E8A-4147-A177-3AD203B41FA5}">
                      <a16:colId xmlns:a16="http://schemas.microsoft.com/office/drawing/2014/main" val="20001"/>
                    </a:ext>
                  </a:extLst>
                </a:gridCol>
                <a:gridCol w="2346325">
                  <a:extLst>
                    <a:ext uri="{9D8B030D-6E8A-4147-A177-3AD203B41FA5}">
                      <a16:colId xmlns:a16="http://schemas.microsoft.com/office/drawing/2014/main" val="20002"/>
                    </a:ext>
                  </a:extLst>
                </a:gridCol>
                <a:gridCol w="2408237">
                  <a:extLst>
                    <a:ext uri="{9D8B030D-6E8A-4147-A177-3AD203B41FA5}">
                      <a16:colId xmlns:a16="http://schemas.microsoft.com/office/drawing/2014/main" val="20003"/>
                    </a:ext>
                  </a:extLst>
                </a:gridCol>
              </a:tblGrid>
              <a:tr h="790575">
                <a:tc>
                  <a:txBody>
                    <a:bodyPr/>
                    <a:lstStyle/>
                    <a:p>
                      <a:pPr marL="0" marR="0" lvl="0" indent="0" algn="ct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200" b="1" i="0" u="none" strike="noStrike" cap="none" normalizeH="0" baseline="0" dirty="0">
                          <a:ln>
                            <a:noFill/>
                          </a:ln>
                          <a:solidFill>
                            <a:srgbClr val="000000"/>
                          </a:solidFill>
                          <a:effectLst/>
                          <a:latin typeface="Arial" pitchFamily="34" charset="0"/>
                          <a:ea typeface="宋体" pitchFamily="2" charset="-122"/>
                        </a:rPr>
                        <a:t>% Uptime</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33CCCC">
                        <a:alpha val="50000"/>
                      </a:srgbClr>
                    </a:solidFill>
                  </a:tcPr>
                </a:tc>
                <a:tc>
                  <a:txBody>
                    <a:bodyPr/>
                    <a:lstStyle/>
                    <a:p>
                      <a:pPr marL="0" marR="0" lvl="0" indent="0" algn="ct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200" b="1" i="0" u="none" strike="noStrike" cap="none" normalizeH="0" baseline="0">
                          <a:ln>
                            <a:noFill/>
                          </a:ln>
                          <a:solidFill>
                            <a:srgbClr val="000000"/>
                          </a:solidFill>
                          <a:effectLst/>
                          <a:latin typeface="Arial" pitchFamily="34" charset="0"/>
                          <a:ea typeface="宋体" pitchFamily="2" charset="-122"/>
                        </a:rPr>
                        <a:t>% Downtime</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33CCCC">
                        <a:alpha val="50000"/>
                      </a:srgbClr>
                    </a:solidFill>
                  </a:tcPr>
                </a:tc>
                <a:tc>
                  <a:txBody>
                    <a:bodyPr/>
                    <a:lstStyle/>
                    <a:p>
                      <a:pPr marL="0" marR="0" lvl="0" indent="0" algn="ct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200" b="1" i="0" u="none" strike="noStrike" cap="none" normalizeH="0" baseline="0">
                          <a:ln>
                            <a:noFill/>
                          </a:ln>
                          <a:solidFill>
                            <a:srgbClr val="000000"/>
                          </a:solidFill>
                          <a:effectLst/>
                          <a:latin typeface="Arial" pitchFamily="34" charset="0"/>
                          <a:ea typeface="宋体" pitchFamily="2" charset="-122"/>
                        </a:rPr>
                        <a:t>Downtime per Year</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33CCCC">
                        <a:alpha val="50000"/>
                      </a:srgbClr>
                    </a:solidFill>
                  </a:tcPr>
                </a:tc>
                <a:tc>
                  <a:txBody>
                    <a:bodyPr/>
                    <a:lstStyle/>
                    <a:p>
                      <a:pPr marL="0" marR="0" lvl="0" indent="0" algn="ct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200" b="1" i="0" u="none" strike="noStrike" cap="none" normalizeH="0" baseline="0">
                          <a:ln>
                            <a:noFill/>
                          </a:ln>
                          <a:solidFill>
                            <a:srgbClr val="000000"/>
                          </a:solidFill>
                          <a:effectLst/>
                          <a:latin typeface="Arial" pitchFamily="34" charset="0"/>
                          <a:ea typeface="宋体" pitchFamily="2" charset="-122"/>
                        </a:rPr>
                        <a:t>Downtime per Week</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33CCCC">
                        <a:alpha val="50000"/>
                      </a:srgbClr>
                    </a:solidFill>
                  </a:tcPr>
                </a:tc>
                <a:extLst>
                  <a:ext uri="{0D108BD9-81ED-4DB2-BD59-A6C34878D82A}">
                    <a16:rowId xmlns:a16="http://schemas.microsoft.com/office/drawing/2014/main" val="10000"/>
                  </a:ext>
                </a:extLst>
              </a:tr>
              <a:tr h="504825">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98%</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2%</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7.3 days</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3hrs 22 min</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extLst>
                  <a:ext uri="{0D108BD9-81ED-4DB2-BD59-A6C34878D82A}">
                    <a16:rowId xmlns:a16="http://schemas.microsoft.com/office/drawing/2014/main" val="10001"/>
                  </a:ext>
                </a:extLst>
              </a:tr>
              <a:tr h="474663">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99%</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1%</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3.65 days</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1 hr 41 min</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extLst>
                  <a:ext uri="{0D108BD9-81ED-4DB2-BD59-A6C34878D82A}">
                    <a16:rowId xmlns:a16="http://schemas.microsoft.com/office/drawing/2014/main" val="10002"/>
                  </a:ext>
                </a:extLst>
              </a:tr>
              <a:tr h="496888">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99.8%</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0.2%</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17 hrs 31 min</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20 min 10 sec</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extLst>
                  <a:ext uri="{0D108BD9-81ED-4DB2-BD59-A6C34878D82A}">
                    <a16:rowId xmlns:a16="http://schemas.microsoft.com/office/drawing/2014/main" val="10003"/>
                  </a:ext>
                </a:extLst>
              </a:tr>
              <a:tr h="496888">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99.9%</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0.1%</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8 hrs 45 min</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10 min 5 sec</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extLst>
                  <a:ext uri="{0D108BD9-81ED-4DB2-BD59-A6C34878D82A}">
                    <a16:rowId xmlns:a16="http://schemas.microsoft.com/office/drawing/2014/main" val="10004"/>
                  </a:ext>
                </a:extLst>
              </a:tr>
              <a:tr h="698500">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99.99%</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0.01%</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52.5 min</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1 min</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extLst>
                  <a:ext uri="{0D108BD9-81ED-4DB2-BD59-A6C34878D82A}">
                    <a16:rowId xmlns:a16="http://schemas.microsoft.com/office/drawing/2014/main" val="10005"/>
                  </a:ext>
                </a:extLst>
              </a:tr>
              <a:tr h="652463">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dirty="0">
                          <a:ln>
                            <a:noFill/>
                          </a:ln>
                          <a:solidFill>
                            <a:srgbClr val="FF0000"/>
                          </a:solidFill>
                          <a:effectLst/>
                          <a:latin typeface="Arial" pitchFamily="34" charset="0"/>
                          <a:ea typeface="宋体" pitchFamily="2" charset="-122"/>
                        </a:rPr>
                        <a:t>99.999%</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0.001%</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5.25 min</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6 sec</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extLst>
                  <a:ext uri="{0D108BD9-81ED-4DB2-BD59-A6C34878D82A}">
                    <a16:rowId xmlns:a16="http://schemas.microsoft.com/office/drawing/2014/main" val="10006"/>
                  </a:ext>
                </a:extLst>
              </a:tr>
              <a:tr h="681038">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1" i="0" u="none" strike="noStrike" cap="none" normalizeH="0" baseline="0" dirty="0">
                          <a:ln>
                            <a:noFill/>
                          </a:ln>
                          <a:solidFill>
                            <a:srgbClr val="FF0000"/>
                          </a:solidFill>
                          <a:effectLst/>
                          <a:latin typeface="Arial" pitchFamily="34" charset="0"/>
                          <a:ea typeface="宋体" pitchFamily="2" charset="-122"/>
                        </a:rPr>
                        <a:t>99.9999%</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0.0001%</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31.5 sec</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tc>
                  <a:txBody>
                    <a:bodyPr/>
                    <a:lstStyle/>
                    <a:p>
                      <a:pPr marL="0" marR="0" lvl="0" indent="0" algn="r" defTabSz="890588" rtl="0" eaLnBrk="1" fontAlgn="base" latinLnBrk="0" hangingPunct="1">
                        <a:lnSpc>
                          <a:spcPct val="100000"/>
                        </a:lnSpc>
                        <a:spcBef>
                          <a:spcPct val="20000"/>
                        </a:spcBef>
                        <a:spcAft>
                          <a:spcPct val="0"/>
                        </a:spcAft>
                        <a:buClr>
                          <a:schemeClr val="tx2"/>
                        </a:buClr>
                        <a:buSzTx/>
                        <a:buFont typeface="Wingdings" pitchFamily="2" charset="2"/>
                        <a:buNone/>
                        <a:tabLst>
                          <a:tab pos="6985000" algn="l"/>
                          <a:tab pos="7185025" algn="l"/>
                          <a:tab pos="7837488" algn="l"/>
                        </a:tabLst>
                      </a:pPr>
                      <a:r>
                        <a:rPr kumimoji="0" lang="en-US" altLang="zh-CN" sz="2500" b="0" i="0" u="none" strike="noStrike" cap="none" normalizeH="0" baseline="0">
                          <a:ln>
                            <a:noFill/>
                          </a:ln>
                          <a:solidFill>
                            <a:srgbClr val="000000"/>
                          </a:solidFill>
                          <a:effectLst/>
                          <a:latin typeface="Arial" pitchFamily="34" charset="0"/>
                          <a:ea typeface="宋体" pitchFamily="2" charset="-122"/>
                        </a:rPr>
                        <a:t>0.6 sec</a:t>
                      </a:r>
                    </a:p>
                  </a:txBody>
                  <a:tcPr marL="0" marR="0" marT="0" marB="0" anchor="ctr" anchorCtr="1" horzOverflow="overflow">
                    <a:lnL w="38100" cap="flat" cmpd="sng" algn="ctr">
                      <a:solidFill>
                        <a:schemeClr val="bg1"/>
                      </a:solidFill>
                      <a:prstDash val="solid"/>
                      <a:round/>
                      <a:headEnd type="none" w="med" len="med"/>
                      <a:tailEnd type="none" w="lg" len="med"/>
                    </a:lnL>
                    <a:lnR w="38100" cap="flat" cmpd="sng" algn="ctr">
                      <a:solidFill>
                        <a:schemeClr val="bg1"/>
                      </a:solidFill>
                      <a:prstDash val="solid"/>
                      <a:round/>
                      <a:headEnd type="none" w="med" len="med"/>
                      <a:tailEnd type="none" w="lg" len="med"/>
                    </a:lnR>
                    <a:lnT w="38100" cap="flat" cmpd="sng" algn="ctr">
                      <a:solidFill>
                        <a:schemeClr val="bg1"/>
                      </a:solidFill>
                      <a:prstDash val="solid"/>
                      <a:round/>
                      <a:headEnd type="none" w="med" len="med"/>
                      <a:tailEnd type="none" w="lg" len="med"/>
                    </a:lnT>
                    <a:lnB w="38100" cap="flat" cmpd="sng" algn="ctr">
                      <a:solidFill>
                        <a:schemeClr val="bg1"/>
                      </a:solidFill>
                      <a:prstDash val="solid"/>
                      <a:round/>
                      <a:headEnd type="none" w="med" len="med"/>
                      <a:tailEnd type="none" w="lg" len="med"/>
                    </a:lnB>
                    <a:lnTlToBr>
                      <a:noFill/>
                    </a:lnTlToBr>
                    <a:lnBlToTr>
                      <a:noFill/>
                    </a:lnBlToTr>
                    <a:solidFill>
                      <a:srgbClr val="969696">
                        <a:alpha val="50000"/>
                      </a:srgbClr>
                    </a:solidFill>
                  </a:tcPr>
                </a:tc>
                <a:extLst>
                  <a:ext uri="{0D108BD9-81ED-4DB2-BD59-A6C34878D82A}">
                    <a16:rowId xmlns:a16="http://schemas.microsoft.com/office/drawing/2014/main" val="10007"/>
                  </a:ext>
                </a:extLst>
              </a:tr>
            </a:tbl>
          </a:graphicData>
        </a:graphic>
      </p:graphicFrame>
    </p:spTree>
  </p:cSld>
  <p:clrMapOvr>
    <a:masterClrMapping/>
  </p:clrMapOvr>
  <p:transition spd="slow">
    <p:pull dir="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rrowheads="1"/>
          </p:cNvSpPr>
          <p:nvPr>
            <p:ph type="title"/>
          </p:nvPr>
        </p:nvSpPr>
        <p:spPr/>
        <p:txBody>
          <a:bodyPr/>
          <a:lstStyle/>
          <a:p>
            <a:pPr eaLnBrk="1" hangingPunct="1"/>
            <a:r>
              <a:rPr lang="en-US" altLang="zh-CN" sz="4000"/>
              <a:t>Evolvement of Dependability-1</a:t>
            </a:r>
          </a:p>
        </p:txBody>
      </p:sp>
      <p:sp>
        <p:nvSpPr>
          <p:cNvPr id="19459" name="Rectangle 3"/>
          <p:cNvSpPr>
            <a:spLocks noGrp="1" noRot="1" noChangeArrowheads="1"/>
          </p:cNvSpPr>
          <p:nvPr>
            <p:ph idx="1"/>
          </p:nvPr>
        </p:nvSpPr>
        <p:spPr>
          <a:xfrm>
            <a:off x="1199456" y="1285861"/>
            <a:ext cx="10225136" cy="4683125"/>
          </a:xfrm>
        </p:spPr>
        <p:txBody>
          <a:bodyPr>
            <a:normAutofit/>
          </a:bodyPr>
          <a:lstStyle/>
          <a:p>
            <a:pPr eaLnBrk="1" hangingPunct="1">
              <a:lnSpc>
                <a:spcPct val="90000"/>
              </a:lnSpc>
            </a:pPr>
            <a:r>
              <a:rPr lang="en-US" altLang="zh-CN" sz="3200" dirty="0">
                <a:solidFill>
                  <a:srgbClr val="0000FF"/>
                </a:solidFill>
              </a:rPr>
              <a:t>Reliability</a:t>
            </a:r>
            <a:r>
              <a:rPr lang="en-US" altLang="zh-CN" sz="3200" dirty="0"/>
              <a:t> (</a:t>
            </a:r>
            <a:r>
              <a:rPr lang="zh-CN" altLang="en-US" sz="3200" dirty="0"/>
              <a:t>可靠性</a:t>
            </a:r>
            <a:r>
              <a:rPr lang="en-US" altLang="zh-CN" sz="3200" dirty="0"/>
              <a:t>)   </a:t>
            </a:r>
            <a:r>
              <a:rPr lang="en-US" altLang="zh-CN" sz="3200" dirty="0" err="1"/>
              <a:t>1960s</a:t>
            </a:r>
            <a:endParaRPr lang="en-US" altLang="zh-CN" sz="3200" dirty="0"/>
          </a:p>
          <a:p>
            <a:pPr lvl="1" eaLnBrk="1" hangingPunct="1">
              <a:lnSpc>
                <a:spcPct val="90000"/>
              </a:lnSpc>
            </a:pPr>
            <a:r>
              <a:rPr lang="en-US" altLang="zh-CN" sz="2800" dirty="0"/>
              <a:t>----field of fault tolerance and system reliability</a:t>
            </a:r>
          </a:p>
          <a:p>
            <a:pPr eaLnBrk="1" hangingPunct="1">
              <a:lnSpc>
                <a:spcPct val="90000"/>
              </a:lnSpc>
            </a:pPr>
            <a:r>
              <a:rPr lang="en-US" altLang="zh-CN" sz="3200" dirty="0"/>
              <a:t>Definition </a:t>
            </a:r>
          </a:p>
          <a:p>
            <a:pPr lvl="1" eaLnBrk="1" hangingPunct="1">
              <a:lnSpc>
                <a:spcPct val="90000"/>
              </a:lnSpc>
            </a:pPr>
            <a:r>
              <a:rPr lang="en-US" altLang="zh-CN" sz="2800" dirty="0"/>
              <a:t>In general, </a:t>
            </a:r>
            <a:r>
              <a:rPr lang="en-US" altLang="zh-CN" sz="2800" b="1" dirty="0">
                <a:solidFill>
                  <a:srgbClr val="0000FF"/>
                </a:solidFill>
              </a:rPr>
              <a:t>reliability</a:t>
            </a:r>
            <a:r>
              <a:rPr lang="en-US" altLang="zh-CN" sz="2800" dirty="0"/>
              <a:t> (systemic def.) is the ability of a person or system to perform and maintain its functions in routine circumstances, as well as hostile or unexpected circumstances.</a:t>
            </a:r>
          </a:p>
          <a:p>
            <a:pPr lvl="1" eaLnBrk="1" hangingPunct="1">
              <a:lnSpc>
                <a:spcPct val="90000"/>
              </a:lnSpc>
            </a:pPr>
            <a:r>
              <a:rPr lang="en-US" altLang="zh-CN" sz="2800" dirty="0"/>
              <a:t>The </a:t>
            </a:r>
            <a:r>
              <a:rPr lang="en-US" altLang="zh-CN" sz="2800" dirty="0">
                <a:hlinkClick r:id="rId2" tooltip="Institute of Electrical and Electronics Engineers"/>
              </a:rPr>
              <a:t>IEEE</a:t>
            </a:r>
            <a:r>
              <a:rPr lang="en-US" altLang="zh-CN" sz="2800" dirty="0"/>
              <a:t> defines it as ". . . the ability of a system or component to perform its required functions under stated conditions for a specified period of time."</a:t>
            </a:r>
          </a:p>
          <a:p>
            <a:pPr eaLnBrk="1" hangingPunct="1">
              <a:lnSpc>
                <a:spcPct val="90000"/>
              </a:lnSpc>
            </a:pPr>
            <a:endParaRPr lang="en-US" altLang="zh-CN" sz="3200" dirty="0"/>
          </a:p>
        </p:txBody>
      </p:sp>
      <p:sp>
        <p:nvSpPr>
          <p:cNvPr id="355332" name="Text Box 4"/>
          <p:cNvSpPr txBox="1">
            <a:spLocks noChangeArrowheads="1"/>
          </p:cNvSpPr>
          <p:nvPr/>
        </p:nvSpPr>
        <p:spPr bwMode="auto">
          <a:xfrm>
            <a:off x="1631504" y="5954314"/>
            <a:ext cx="7853432" cy="461665"/>
          </a:xfrm>
          <a:prstGeom prst="rect">
            <a:avLst/>
          </a:prstGeom>
          <a:noFill/>
          <a:ln w="9525" algn="ctr">
            <a:noFill/>
            <a:miter lim="800000"/>
            <a:headEnd type="none" w="sm" len="sm"/>
            <a:tailEnd type="none" w="sm" len="sm"/>
          </a:ln>
        </p:spPr>
        <p:txBody>
          <a:bodyPr wrap="none">
            <a:spAutoFit/>
          </a:bodyPr>
          <a:lstStyle/>
          <a:p>
            <a:r>
              <a:rPr lang="en-US" altLang="zh-CN" sz="2400" b="1" dirty="0"/>
              <a:t>The Institute of Electrical and Electronics Engineers</a:t>
            </a:r>
            <a:r>
              <a:rPr lang="en-US" altLang="zh-CN" dirty="0"/>
              <a:t> </a:t>
            </a: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53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3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rrowheads="1"/>
          </p:cNvSpPr>
          <p:nvPr>
            <p:ph type="title"/>
          </p:nvPr>
        </p:nvSpPr>
        <p:spPr/>
        <p:txBody>
          <a:bodyPr/>
          <a:lstStyle/>
          <a:p>
            <a:pPr eaLnBrk="1" hangingPunct="1"/>
            <a:r>
              <a:rPr lang="en-US" altLang="zh-CN" sz="4000"/>
              <a:t>Evolvement of Dependability-2</a:t>
            </a:r>
          </a:p>
        </p:txBody>
      </p:sp>
      <p:sp>
        <p:nvSpPr>
          <p:cNvPr id="20483" name="Rectangle 3"/>
          <p:cNvSpPr>
            <a:spLocks noGrp="1" noRot="1" noChangeArrowheads="1"/>
          </p:cNvSpPr>
          <p:nvPr>
            <p:ph idx="1"/>
          </p:nvPr>
        </p:nvSpPr>
        <p:spPr>
          <a:xfrm>
            <a:off x="1318312" y="1268760"/>
            <a:ext cx="9818248" cy="4968552"/>
          </a:xfrm>
        </p:spPr>
        <p:txBody>
          <a:bodyPr>
            <a:normAutofit/>
          </a:bodyPr>
          <a:lstStyle/>
          <a:p>
            <a:pPr eaLnBrk="1" hangingPunct="1">
              <a:lnSpc>
                <a:spcPct val="90000"/>
              </a:lnSpc>
            </a:pPr>
            <a:r>
              <a:rPr lang="en-US" altLang="zh-CN" sz="3200" dirty="0">
                <a:solidFill>
                  <a:srgbClr val="0000FF"/>
                </a:solidFill>
              </a:rPr>
              <a:t>Dependability</a:t>
            </a:r>
            <a:r>
              <a:rPr lang="en-US" altLang="zh-CN" sz="3200" dirty="0"/>
              <a:t> (</a:t>
            </a:r>
            <a:r>
              <a:rPr lang="zh-CN" altLang="en-US" sz="3200" dirty="0"/>
              <a:t>可信性</a:t>
            </a:r>
            <a:r>
              <a:rPr lang="en-US" altLang="zh-CN" sz="3200" dirty="0"/>
              <a:t>) </a:t>
            </a:r>
          </a:p>
          <a:p>
            <a:pPr lvl="1" eaLnBrk="1" hangingPunct="1">
              <a:lnSpc>
                <a:spcPct val="90000"/>
              </a:lnSpc>
            </a:pPr>
            <a:r>
              <a:rPr lang="en-US" altLang="zh-CN" sz="2800" dirty="0">
                <a:solidFill>
                  <a:srgbClr val="0000FF"/>
                </a:solidFill>
              </a:rPr>
              <a:t>1985,  Jean-Claude </a:t>
            </a:r>
            <a:r>
              <a:rPr lang="en-US" altLang="zh-CN" sz="2800" dirty="0" err="1">
                <a:solidFill>
                  <a:srgbClr val="0000FF"/>
                </a:solidFill>
              </a:rPr>
              <a:t>Laprie</a:t>
            </a:r>
            <a:endParaRPr lang="en-US" altLang="zh-CN" sz="2800" dirty="0">
              <a:solidFill>
                <a:srgbClr val="0000FF"/>
              </a:solidFill>
            </a:endParaRPr>
          </a:p>
          <a:p>
            <a:pPr lvl="2" eaLnBrk="1" hangingPunct="1">
              <a:lnSpc>
                <a:spcPct val="90000"/>
              </a:lnSpc>
            </a:pPr>
            <a:r>
              <a:rPr lang="en-US" altLang="zh-CN" sz="2400" dirty="0"/>
              <a:t>J.C. </a:t>
            </a:r>
            <a:r>
              <a:rPr lang="en-US" altLang="zh-CN" sz="2400" dirty="0" err="1"/>
              <a:t>Laprie</a:t>
            </a:r>
            <a:r>
              <a:rPr lang="en-US" altLang="zh-CN" sz="2400" dirty="0"/>
              <a:t>. "Dependable Computing and Fault Tolerance: Concepts and terminology," in Proc. 15th IEEE Int. </a:t>
            </a:r>
            <a:r>
              <a:rPr lang="en-US" altLang="zh-CN" sz="2400" dirty="0" err="1"/>
              <a:t>Symp</a:t>
            </a:r>
            <a:r>
              <a:rPr lang="en-US" altLang="zh-CN" sz="2400" dirty="0"/>
              <a:t>. on Fault-Tolerant Computing, 1985 </a:t>
            </a:r>
          </a:p>
          <a:p>
            <a:pPr lvl="1" eaLnBrk="1" hangingPunct="1">
              <a:lnSpc>
                <a:spcPct val="90000"/>
              </a:lnSpc>
            </a:pPr>
            <a:r>
              <a:rPr lang="en-US" altLang="zh-CN" sz="2800" dirty="0"/>
              <a:t>International Conference on dependable Systems and networks</a:t>
            </a:r>
          </a:p>
          <a:p>
            <a:pPr lvl="1" eaLnBrk="1" hangingPunct="1">
              <a:lnSpc>
                <a:spcPct val="90000"/>
              </a:lnSpc>
            </a:pPr>
            <a:r>
              <a:rPr lang="en-US" altLang="zh-CN" sz="2800" dirty="0"/>
              <a:t>International Symposium on Reliable Distributed Systems</a:t>
            </a:r>
          </a:p>
          <a:p>
            <a:pPr lvl="1" eaLnBrk="1" hangingPunct="1">
              <a:lnSpc>
                <a:spcPct val="90000"/>
              </a:lnSpc>
            </a:pPr>
            <a:r>
              <a:rPr lang="en-US" altLang="zh-CN" sz="2800" dirty="0"/>
              <a:t>International Symposium on Software Reliability Engineering.</a:t>
            </a:r>
            <a:endParaRPr lang="en-US" altLang="zh-CN" sz="3600" dirty="0"/>
          </a:p>
        </p:txBody>
      </p:sp>
    </p:spTree>
  </p:cSld>
  <p:clrMapOvr>
    <a:masterClrMapping/>
  </p:clrMapOvr>
  <p:transition spd="slow">
    <p:pull dir="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rrowheads="1"/>
          </p:cNvSpPr>
          <p:nvPr>
            <p:ph type="title"/>
          </p:nvPr>
        </p:nvSpPr>
        <p:spPr>
          <a:xfrm>
            <a:off x="1809721" y="1"/>
            <a:ext cx="8621713" cy="936625"/>
          </a:xfrm>
        </p:spPr>
        <p:txBody>
          <a:bodyPr/>
          <a:lstStyle/>
          <a:p>
            <a:pPr eaLnBrk="1" hangingPunct="1"/>
            <a:r>
              <a:rPr lang="en-US" altLang="zh-CN" sz="4000" dirty="0"/>
              <a:t>Definition 1 of </a:t>
            </a:r>
            <a:r>
              <a:rPr lang="en-US" altLang="zh-CN" sz="4000" dirty="0" err="1"/>
              <a:t>Denpendability</a:t>
            </a:r>
            <a:endParaRPr lang="en-US" altLang="zh-CN" sz="4000" dirty="0"/>
          </a:p>
        </p:txBody>
      </p:sp>
      <p:sp>
        <p:nvSpPr>
          <p:cNvPr id="21507" name="Rectangle 3"/>
          <p:cNvSpPr>
            <a:spLocks noGrp="1" noRot="1" noChangeArrowheads="1"/>
          </p:cNvSpPr>
          <p:nvPr>
            <p:ph idx="1"/>
          </p:nvPr>
        </p:nvSpPr>
        <p:spPr>
          <a:xfrm>
            <a:off x="1271464" y="1340768"/>
            <a:ext cx="9433048" cy="5040312"/>
          </a:xfrm>
        </p:spPr>
        <p:txBody>
          <a:bodyPr>
            <a:normAutofit/>
          </a:bodyPr>
          <a:lstStyle/>
          <a:p>
            <a:pPr eaLnBrk="1" hangingPunct="1">
              <a:lnSpc>
                <a:spcPct val="90000"/>
              </a:lnSpc>
            </a:pPr>
            <a:r>
              <a:rPr lang="en-US" altLang="zh-CN" sz="3200" dirty="0"/>
              <a:t>Computer system dependability is </a:t>
            </a:r>
            <a:r>
              <a:rPr lang="en-US" altLang="zh-CN" sz="3200" dirty="0">
                <a:solidFill>
                  <a:srgbClr val="0000FF"/>
                </a:solidFill>
              </a:rPr>
              <a:t>The quality of the delivered service such that reliance can justifiably be placed on this service.</a:t>
            </a:r>
          </a:p>
          <a:p>
            <a:pPr lvl="1" eaLnBrk="1" hangingPunct="1">
              <a:lnSpc>
                <a:spcPct val="90000"/>
              </a:lnSpc>
            </a:pPr>
            <a:r>
              <a:rPr lang="en-US" altLang="zh-CN" sz="2800" dirty="0"/>
              <a:t>J.C. </a:t>
            </a:r>
            <a:r>
              <a:rPr lang="en-US" altLang="zh-CN" sz="2800" dirty="0" err="1"/>
              <a:t>Laprie</a:t>
            </a:r>
            <a:r>
              <a:rPr lang="en-US" altLang="zh-CN" sz="2800" dirty="0"/>
              <a:t>. "Dependable Computing and Fault Tolerance: Concepts and terminology," in Proc. 15th IEEE Int. </a:t>
            </a:r>
            <a:r>
              <a:rPr lang="en-US" altLang="zh-CN" sz="2800" dirty="0" err="1"/>
              <a:t>Symp</a:t>
            </a:r>
            <a:r>
              <a:rPr lang="en-US" altLang="zh-CN" sz="2800" dirty="0"/>
              <a:t>. on Fault-Tolerant Computing, 1985 </a:t>
            </a:r>
          </a:p>
          <a:p>
            <a:pPr lvl="1" eaLnBrk="1" hangingPunct="1">
              <a:lnSpc>
                <a:spcPct val="90000"/>
              </a:lnSpc>
            </a:pPr>
            <a:r>
              <a:rPr lang="en-US" altLang="zh-CN" sz="2800" dirty="0"/>
              <a:t> </a:t>
            </a:r>
            <a:r>
              <a:rPr lang="en-US" altLang="zh-CN" sz="2800" dirty="0">
                <a:solidFill>
                  <a:srgbClr val="0000FF"/>
                </a:solidFill>
              </a:rPr>
              <a:t>reliability, maintainability, availability</a:t>
            </a:r>
            <a:r>
              <a:rPr lang="en-US" altLang="zh-CN" sz="2800" dirty="0"/>
              <a:t>, safety, are quantitative measures corresponding to distinct perceptions of the same attribute of a system: it’s dependability</a:t>
            </a:r>
          </a:p>
          <a:p>
            <a:pPr lvl="1" eaLnBrk="1" hangingPunct="1">
              <a:lnSpc>
                <a:spcPct val="90000"/>
              </a:lnSpc>
            </a:pPr>
            <a:r>
              <a:rPr lang="en-US" altLang="zh-CN" sz="2800" dirty="0">
                <a:solidFill>
                  <a:srgbClr val="0000FF"/>
                </a:solidFill>
              </a:rPr>
              <a:t>general concept</a:t>
            </a:r>
          </a:p>
        </p:txBody>
      </p:sp>
    </p:spTree>
  </p:cSld>
  <p:clrMapOvr>
    <a:masterClrMapping/>
  </p:clrMapOvr>
  <p:transition spd="slow">
    <p:pull dir="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rrowheads="1"/>
          </p:cNvSpPr>
          <p:nvPr>
            <p:ph type="title"/>
          </p:nvPr>
        </p:nvSpPr>
        <p:spPr/>
        <p:txBody>
          <a:bodyPr/>
          <a:lstStyle/>
          <a:p>
            <a:pPr eaLnBrk="1" hangingPunct="1"/>
            <a:r>
              <a:rPr lang="en-US" altLang="zh-CN"/>
              <a:t>Trends in Power</a:t>
            </a:r>
          </a:p>
        </p:txBody>
      </p:sp>
      <p:sp>
        <p:nvSpPr>
          <p:cNvPr id="75779" name="Rectangle 3"/>
          <p:cNvSpPr>
            <a:spLocks noGrp="1" noRot="1" noChangeArrowheads="1"/>
          </p:cNvSpPr>
          <p:nvPr>
            <p:ph idx="1"/>
          </p:nvPr>
        </p:nvSpPr>
        <p:spPr/>
        <p:txBody>
          <a:bodyPr/>
          <a:lstStyle/>
          <a:p>
            <a:pPr eaLnBrk="1" hangingPunct="1"/>
            <a:r>
              <a:rPr lang="en-US" altLang="zh-CN" dirty="0">
                <a:solidFill>
                  <a:srgbClr val="FF3300"/>
                </a:solidFill>
                <a:latin typeface="Comic Sans MS" pitchFamily="66" charset="0"/>
                <a:sym typeface="Symbol" pitchFamily="18" charset="2"/>
              </a:rPr>
              <a:t>Power</a:t>
            </a:r>
            <a:r>
              <a:rPr lang="en-US" altLang="zh-CN" dirty="0">
                <a:solidFill>
                  <a:srgbClr val="000000"/>
                </a:solidFill>
                <a:latin typeface="Comic Sans MS" pitchFamily="66" charset="0"/>
                <a:sym typeface="Symbol" pitchFamily="18" charset="2"/>
              </a:rPr>
              <a:t> also provide challenges as device scaled</a:t>
            </a:r>
          </a:p>
          <a:p>
            <a:pPr lvl="1" eaLnBrk="1" hangingPunct="1"/>
            <a:r>
              <a:rPr lang="en-US" altLang="zh-CN" dirty="0">
                <a:solidFill>
                  <a:srgbClr val="000000"/>
                </a:solidFill>
                <a:latin typeface="Comic Sans MS" pitchFamily="66" charset="0"/>
                <a:sym typeface="Symbol" pitchFamily="18" charset="2"/>
              </a:rPr>
              <a:t> first microprocessor: 1/</a:t>
            </a:r>
            <a:r>
              <a:rPr lang="en-US" altLang="zh-CN" dirty="0" err="1">
                <a:solidFill>
                  <a:srgbClr val="000000"/>
                </a:solidFill>
                <a:latin typeface="Comic Sans MS" pitchFamily="66" charset="0"/>
                <a:sym typeface="Symbol" pitchFamily="18" charset="2"/>
              </a:rPr>
              <a:t>10watt</a:t>
            </a:r>
            <a:r>
              <a:rPr lang="en-US" altLang="zh-CN" dirty="0">
                <a:solidFill>
                  <a:srgbClr val="000000"/>
                </a:solidFill>
                <a:latin typeface="Comic Sans MS" pitchFamily="66" charset="0"/>
                <a:sym typeface="Symbol" pitchFamily="18" charset="2"/>
              </a:rPr>
              <a:t> --&gt; </a:t>
            </a:r>
          </a:p>
          <a:p>
            <a:pPr lvl="1" eaLnBrk="1" hangingPunct="1">
              <a:buFont typeface="Wingdings" pitchFamily="2" charset="2"/>
              <a:buNone/>
            </a:pPr>
            <a:r>
              <a:rPr lang="en-US" altLang="zh-CN" dirty="0">
                <a:solidFill>
                  <a:srgbClr val="000000"/>
                </a:solidFill>
                <a:latin typeface="Comic Sans MS" pitchFamily="66" charset="0"/>
                <a:sym typeface="Symbol" pitchFamily="18" charset="2"/>
              </a:rPr>
              <a:t>                      </a:t>
            </a:r>
            <a:r>
              <a:rPr lang="en-US" altLang="zh-CN" dirty="0" err="1">
                <a:solidFill>
                  <a:srgbClr val="000000"/>
                </a:solidFill>
                <a:latin typeface="Comic Sans MS" pitchFamily="66" charset="0"/>
                <a:sym typeface="Symbol" pitchFamily="18" charset="2"/>
              </a:rPr>
              <a:t>2GHz</a:t>
            </a:r>
            <a:r>
              <a:rPr lang="en-US" altLang="zh-CN" dirty="0">
                <a:solidFill>
                  <a:srgbClr val="000000"/>
                </a:solidFill>
                <a:latin typeface="Comic Sans MS" pitchFamily="66" charset="0"/>
                <a:sym typeface="Symbol" pitchFamily="18" charset="2"/>
              </a:rPr>
              <a:t> </a:t>
            </a:r>
            <a:r>
              <a:rPr lang="en-US" altLang="zh-CN" dirty="0" err="1">
                <a:solidFill>
                  <a:srgbClr val="000000"/>
                </a:solidFill>
                <a:latin typeface="Comic Sans MS" pitchFamily="66" charset="0"/>
                <a:sym typeface="Symbol" pitchFamily="18" charset="2"/>
              </a:rPr>
              <a:t>P4</a:t>
            </a:r>
            <a:r>
              <a:rPr lang="en-US" altLang="zh-CN" dirty="0">
                <a:solidFill>
                  <a:srgbClr val="000000"/>
                </a:solidFill>
                <a:latin typeface="Comic Sans MS" pitchFamily="66" charset="0"/>
                <a:sym typeface="Symbol" pitchFamily="18" charset="2"/>
              </a:rPr>
              <a:t>: </a:t>
            </a:r>
            <a:r>
              <a:rPr lang="en-US" altLang="zh-CN" dirty="0" err="1">
                <a:solidFill>
                  <a:srgbClr val="000000"/>
                </a:solidFill>
                <a:latin typeface="Comic Sans MS" pitchFamily="66" charset="0"/>
                <a:sym typeface="Symbol" pitchFamily="18" charset="2"/>
              </a:rPr>
              <a:t>135watt</a:t>
            </a:r>
            <a:endParaRPr lang="en-US" altLang="zh-CN" dirty="0">
              <a:solidFill>
                <a:srgbClr val="000000"/>
              </a:solidFill>
              <a:latin typeface="Comic Sans MS" pitchFamily="66" charset="0"/>
              <a:sym typeface="Symbol" pitchFamily="18" charset="2"/>
            </a:endParaRPr>
          </a:p>
          <a:p>
            <a:pPr eaLnBrk="1" hangingPunct="1"/>
            <a:r>
              <a:rPr lang="en-US" altLang="zh-CN" dirty="0">
                <a:solidFill>
                  <a:srgbClr val="000000"/>
                </a:solidFill>
                <a:latin typeface="Comic Sans MS" pitchFamily="66" charset="0"/>
                <a:sym typeface="Symbol" pitchFamily="18" charset="2"/>
              </a:rPr>
              <a:t>Challenges:</a:t>
            </a:r>
          </a:p>
          <a:p>
            <a:pPr lvl="1" eaLnBrk="1" hangingPunct="1"/>
            <a:r>
              <a:rPr lang="en-US" altLang="zh-CN" dirty="0">
                <a:solidFill>
                  <a:srgbClr val="000000"/>
                </a:solidFill>
                <a:latin typeface="Comic Sans MS" pitchFamily="66" charset="0"/>
                <a:sym typeface="Symbol" pitchFamily="18" charset="2"/>
              </a:rPr>
              <a:t>distributing the power</a:t>
            </a:r>
          </a:p>
          <a:p>
            <a:pPr lvl="1" eaLnBrk="1" hangingPunct="1"/>
            <a:r>
              <a:rPr lang="en-US" altLang="zh-CN" dirty="0">
                <a:solidFill>
                  <a:srgbClr val="000000"/>
                </a:solidFill>
                <a:latin typeface="Comic Sans MS" pitchFamily="66" charset="0"/>
                <a:sym typeface="Symbol" pitchFamily="18" charset="2"/>
              </a:rPr>
              <a:t>removing the heat</a:t>
            </a:r>
          </a:p>
          <a:p>
            <a:pPr lvl="1" eaLnBrk="1" hangingPunct="1"/>
            <a:r>
              <a:rPr lang="en-US" altLang="zh-CN" dirty="0">
                <a:solidFill>
                  <a:srgbClr val="000000"/>
                </a:solidFill>
                <a:latin typeface="Comic Sans MS" pitchFamily="66" charset="0"/>
                <a:sym typeface="Symbol" pitchFamily="18" charset="2"/>
              </a:rPr>
              <a:t>preventing hot spot</a:t>
            </a:r>
          </a:p>
          <a:p>
            <a:pPr eaLnBrk="1" hangingPunct="1"/>
            <a:endParaRPr lang="en-US" altLang="zh-CN" dirty="0"/>
          </a:p>
        </p:txBody>
      </p:sp>
    </p:spTree>
  </p:cSld>
  <p:clrMapOvr>
    <a:masterClrMapping/>
  </p:clrMapOvr>
  <p:transition spd="slow">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p:nvPr>
        </p:nvSpPr>
        <p:spPr/>
        <p:txBody>
          <a:bodyPr/>
          <a:lstStyle/>
          <a:p>
            <a:pPr eaLnBrk="1" hangingPunct="1"/>
            <a:r>
              <a:rPr lang="en-US" altLang="zh-CN" sz="4000"/>
              <a:t>Definition 2 of Denpendability</a:t>
            </a:r>
          </a:p>
        </p:txBody>
      </p:sp>
      <p:sp>
        <p:nvSpPr>
          <p:cNvPr id="22531" name="Rectangle 3"/>
          <p:cNvSpPr>
            <a:spLocks noGrp="1" noRot="1" noChangeArrowheads="1"/>
          </p:cNvSpPr>
          <p:nvPr>
            <p:ph idx="1"/>
          </p:nvPr>
        </p:nvSpPr>
        <p:spPr>
          <a:xfrm>
            <a:off x="2135560" y="1558256"/>
            <a:ext cx="8281987" cy="5111750"/>
          </a:xfrm>
        </p:spPr>
        <p:txBody>
          <a:bodyPr/>
          <a:lstStyle/>
          <a:p>
            <a:pPr eaLnBrk="1" hangingPunct="1"/>
            <a:r>
              <a:rPr lang="en-US" altLang="zh-CN"/>
              <a:t>A. Avizienis, J.-C. Laprie and </a:t>
            </a:r>
            <a:r>
              <a:rPr lang="en-US" altLang="zh-CN">
                <a:hlinkClick r:id="rId3" tooltip="Brian Randell"/>
              </a:rPr>
              <a:t>B. Randell</a:t>
            </a:r>
            <a:r>
              <a:rPr lang="en-US" altLang="zh-CN"/>
              <a:t>: </a:t>
            </a:r>
            <a:r>
              <a:rPr lang="en-US" altLang="zh-CN" i="1">
                <a:hlinkClick r:id="rId4" tooltip="http://www.cert.org/research/isw/isw2000/papers/56.pdf"/>
              </a:rPr>
              <a:t>Fundamental Concepts of Dependability</a:t>
            </a:r>
            <a:r>
              <a:rPr lang="en-US" altLang="zh-CN"/>
              <a:t>. Research Report No 1145, , April 2001</a:t>
            </a:r>
          </a:p>
          <a:p>
            <a:pPr eaLnBrk="1" hangingPunct="1"/>
            <a:r>
              <a:rPr lang="en-US" altLang="zh-CN"/>
              <a:t> </a:t>
            </a:r>
          </a:p>
          <a:p>
            <a:pPr lvl="1" eaLnBrk="1" hangingPunct="1"/>
            <a:endParaRPr lang="en-US" altLang="zh-CN"/>
          </a:p>
        </p:txBody>
      </p:sp>
      <p:pic>
        <p:nvPicPr>
          <p:cNvPr id="359428" name="Picture 4"/>
          <p:cNvPicPr>
            <a:picLocks noChangeAspect="1" noChangeArrowheads="1"/>
          </p:cNvPicPr>
          <p:nvPr/>
        </p:nvPicPr>
        <p:blipFill>
          <a:blip r:embed="rId5"/>
          <a:srcRect/>
          <a:stretch>
            <a:fillRect/>
          </a:stretch>
        </p:blipFill>
        <p:spPr bwMode="auto">
          <a:xfrm>
            <a:off x="2135560" y="1340768"/>
            <a:ext cx="8137525" cy="5360988"/>
          </a:xfrm>
          <a:prstGeom prst="rect">
            <a:avLst/>
          </a:prstGeom>
          <a:noFill/>
          <a:ln w="9525" algn="ctr">
            <a:noFill/>
            <a:miter lim="800000"/>
            <a:headEnd type="none" w="sm" len="sm"/>
            <a:tailEnd type="none" w="sm" len="sm"/>
          </a:ln>
        </p:spPr>
      </p:pic>
      <p:sp>
        <p:nvSpPr>
          <p:cNvPr id="359430" name="Text Box 6"/>
          <p:cNvSpPr txBox="1">
            <a:spLocks noChangeArrowheads="1"/>
          </p:cNvSpPr>
          <p:nvPr/>
        </p:nvSpPr>
        <p:spPr bwMode="auto">
          <a:xfrm>
            <a:off x="2280021" y="4006182"/>
            <a:ext cx="2520950" cy="1015663"/>
          </a:xfrm>
          <a:prstGeom prst="rect">
            <a:avLst/>
          </a:prstGeom>
          <a:solidFill>
            <a:schemeClr val="bg1"/>
          </a:solidFill>
          <a:ln w="9525" algn="ctr">
            <a:noFill/>
            <a:miter lim="800000"/>
            <a:headEnd type="none" w="sm" len="sm"/>
            <a:tailEnd type="none" w="sm" len="sm"/>
          </a:ln>
        </p:spPr>
        <p:txBody>
          <a:bodyPr>
            <a:spAutoFit/>
          </a:bodyPr>
          <a:lstStyle/>
          <a:p>
            <a:pPr>
              <a:spcBef>
                <a:spcPct val="50000"/>
              </a:spcBef>
            </a:pPr>
            <a:r>
              <a:rPr lang="en-US" altLang="zh-CN" sz="2400"/>
              <a:t>Denpendability&amp;</a:t>
            </a:r>
          </a:p>
          <a:p>
            <a:pPr>
              <a:spcBef>
                <a:spcPct val="50000"/>
              </a:spcBef>
            </a:pPr>
            <a:r>
              <a:rPr lang="en-US" altLang="zh-CN" sz="2400"/>
              <a:t>Security </a:t>
            </a:r>
          </a:p>
        </p:txBody>
      </p:sp>
    </p:spTree>
  </p:cSld>
  <p:clrMapOvr>
    <a:masterClrMapping/>
  </p:clrMapOvr>
  <p:transition spd="slow">
    <p:pull dir="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94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594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943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rrowheads="1"/>
          </p:cNvSpPr>
          <p:nvPr>
            <p:ph type="title"/>
          </p:nvPr>
        </p:nvSpPr>
        <p:spPr/>
        <p:txBody>
          <a:bodyPr/>
          <a:lstStyle/>
          <a:p>
            <a:pPr eaLnBrk="1" hangingPunct="1"/>
            <a:r>
              <a:rPr lang="en-US" altLang="zh-CN"/>
              <a:t>Related concepts</a:t>
            </a:r>
          </a:p>
        </p:txBody>
      </p:sp>
      <p:sp>
        <p:nvSpPr>
          <p:cNvPr id="23555" name="Rectangle 3"/>
          <p:cNvSpPr>
            <a:spLocks noGrp="1" noRot="1" noChangeArrowheads="1"/>
          </p:cNvSpPr>
          <p:nvPr>
            <p:ph idx="1"/>
          </p:nvPr>
        </p:nvSpPr>
        <p:spPr>
          <a:xfrm>
            <a:off x="1415480" y="1196752"/>
            <a:ext cx="9362739" cy="4795837"/>
          </a:xfrm>
        </p:spPr>
        <p:txBody>
          <a:bodyPr>
            <a:noAutofit/>
          </a:bodyPr>
          <a:lstStyle/>
          <a:p>
            <a:pPr eaLnBrk="1" hangingPunct="1"/>
            <a:r>
              <a:rPr lang="en-US" altLang="zh-CN" dirty="0">
                <a:hlinkClick r:id="rId2" tooltip="Availability"/>
              </a:rPr>
              <a:t>Availability</a:t>
            </a:r>
            <a:r>
              <a:rPr lang="en-US" altLang="zh-CN" dirty="0"/>
              <a:t>(</a:t>
            </a:r>
            <a:r>
              <a:rPr lang="zh-CN" altLang="en-US" dirty="0"/>
              <a:t>可用性</a:t>
            </a:r>
            <a:r>
              <a:rPr lang="en-US" altLang="zh-CN" dirty="0"/>
              <a:t>) - readiness for correct service </a:t>
            </a:r>
          </a:p>
          <a:p>
            <a:pPr eaLnBrk="1" hangingPunct="1"/>
            <a:r>
              <a:rPr lang="en-US" altLang="zh-CN" dirty="0">
                <a:hlinkClick r:id="rId3" tooltip="Reliability engineering"/>
              </a:rPr>
              <a:t>Reliability</a:t>
            </a:r>
            <a:r>
              <a:rPr lang="en-US" altLang="zh-CN" dirty="0"/>
              <a:t>(</a:t>
            </a:r>
            <a:r>
              <a:rPr lang="zh-CN" altLang="en-US" dirty="0"/>
              <a:t>可靠性</a:t>
            </a:r>
            <a:r>
              <a:rPr lang="en-US" altLang="zh-CN" dirty="0"/>
              <a:t>) - continuity of correct service </a:t>
            </a:r>
          </a:p>
          <a:p>
            <a:pPr eaLnBrk="1" hangingPunct="1"/>
            <a:r>
              <a:rPr lang="en-US" altLang="zh-CN" dirty="0">
                <a:hlinkClick r:id="rId4" tooltip="Safety"/>
              </a:rPr>
              <a:t>Safety</a:t>
            </a:r>
            <a:r>
              <a:rPr lang="en-US" altLang="zh-CN" dirty="0"/>
              <a:t>(</a:t>
            </a:r>
            <a:r>
              <a:rPr lang="zh-CN" altLang="en-US" dirty="0"/>
              <a:t>平安性</a:t>
            </a:r>
            <a:r>
              <a:rPr lang="en-US" altLang="zh-CN" dirty="0"/>
              <a:t>?) - absence of catastrophic consequences on the user(s) and the environment </a:t>
            </a:r>
          </a:p>
          <a:p>
            <a:pPr eaLnBrk="1" hangingPunct="1"/>
            <a:r>
              <a:rPr lang="en-US" altLang="zh-CN" dirty="0">
                <a:hlinkClick r:id="rId5" tooltip="Integrity"/>
              </a:rPr>
              <a:t>Integrity</a:t>
            </a:r>
            <a:r>
              <a:rPr lang="en-US" altLang="zh-CN" dirty="0"/>
              <a:t>(</a:t>
            </a:r>
            <a:r>
              <a:rPr lang="zh-CN" altLang="en-US" dirty="0"/>
              <a:t>完整性</a:t>
            </a:r>
            <a:r>
              <a:rPr lang="en-US" altLang="zh-CN" dirty="0"/>
              <a:t>) - absence of improper system alteration </a:t>
            </a:r>
          </a:p>
          <a:p>
            <a:pPr eaLnBrk="1" hangingPunct="1"/>
            <a:r>
              <a:rPr lang="en-US" altLang="zh-CN" dirty="0">
                <a:hlinkClick r:id="rId6" tooltip="Maintainability"/>
              </a:rPr>
              <a:t>Maintainability</a:t>
            </a:r>
            <a:r>
              <a:rPr lang="en-US" altLang="zh-CN" dirty="0"/>
              <a:t>(</a:t>
            </a:r>
            <a:r>
              <a:rPr lang="zh-CN" altLang="en-US" dirty="0"/>
              <a:t>可维护性</a:t>
            </a:r>
            <a:r>
              <a:rPr lang="en-US" altLang="zh-CN" dirty="0"/>
              <a:t>) - ability to undergo modifications and repairs </a:t>
            </a:r>
          </a:p>
          <a:p>
            <a:pPr eaLnBrk="1" hangingPunct="1"/>
            <a:r>
              <a:rPr lang="en-US" altLang="zh-CN" dirty="0">
                <a:hlinkClick r:id="rId7" tooltip="Confidentiality"/>
              </a:rPr>
              <a:t>Confidentiality</a:t>
            </a:r>
            <a:r>
              <a:rPr lang="en-US" altLang="zh-CN" dirty="0"/>
              <a:t>(</a:t>
            </a:r>
            <a:r>
              <a:rPr lang="zh-CN" altLang="en-US" dirty="0"/>
              <a:t>机密性</a:t>
            </a:r>
            <a:r>
              <a:rPr lang="en-US" altLang="zh-CN" dirty="0"/>
              <a:t>), </a:t>
            </a:r>
            <a:r>
              <a:rPr lang="en-US" altLang="zh-CN" i="1" dirty="0"/>
              <a:t>the absence of unauthorized disclosure of information</a:t>
            </a:r>
            <a:r>
              <a:rPr lang="en-US" altLang="zh-CN" dirty="0"/>
              <a:t> </a:t>
            </a:r>
          </a:p>
          <a:p>
            <a:pPr eaLnBrk="1" hangingPunct="1"/>
            <a:r>
              <a:rPr lang="en-US" altLang="zh-CN" u="sng" dirty="0">
                <a:solidFill>
                  <a:srgbClr val="0000FF"/>
                </a:solidFill>
              </a:rPr>
              <a:t>Security(</a:t>
            </a:r>
            <a:r>
              <a:rPr lang="zh-CN" altLang="en-US" u="sng" dirty="0">
                <a:solidFill>
                  <a:srgbClr val="0000FF"/>
                </a:solidFill>
              </a:rPr>
              <a:t>安全保障</a:t>
            </a:r>
            <a:r>
              <a:rPr lang="en-US" altLang="zh-CN" u="sng" dirty="0">
                <a:solidFill>
                  <a:srgbClr val="0000FF"/>
                </a:solidFill>
              </a:rPr>
              <a:t>)</a:t>
            </a:r>
            <a:r>
              <a:rPr lang="en-US" altLang="zh-CN" dirty="0"/>
              <a:t> is a composite of </a:t>
            </a:r>
            <a:r>
              <a:rPr lang="en-US" altLang="zh-CN" dirty="0">
                <a:hlinkClick r:id="rId7" tooltip="Confidentiality"/>
              </a:rPr>
              <a:t>Confidentiality</a:t>
            </a:r>
            <a:r>
              <a:rPr lang="en-US" altLang="zh-CN" dirty="0"/>
              <a:t>, </a:t>
            </a:r>
            <a:r>
              <a:rPr lang="en-US" altLang="zh-CN" dirty="0">
                <a:hlinkClick r:id="rId5" tooltip="Integrity"/>
              </a:rPr>
              <a:t>Integrity</a:t>
            </a:r>
            <a:r>
              <a:rPr lang="en-US" altLang="zh-CN" dirty="0"/>
              <a:t>, and </a:t>
            </a:r>
            <a:r>
              <a:rPr lang="en-US" altLang="zh-CN" dirty="0">
                <a:hlinkClick r:id="rId2" tooltip="Availability"/>
              </a:rPr>
              <a:t>Availability</a:t>
            </a:r>
            <a:r>
              <a:rPr lang="en-US" altLang="zh-CN" dirty="0"/>
              <a:t>. </a:t>
            </a:r>
          </a:p>
        </p:txBody>
      </p:sp>
    </p:spTree>
  </p:cSld>
  <p:clrMapOvr>
    <a:masterClrMapping/>
  </p:clrMapOvr>
  <p:transition spd="slow">
    <p:pull dir="ru"/>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rrowheads="1"/>
          </p:cNvSpPr>
          <p:nvPr>
            <p:ph type="title"/>
          </p:nvPr>
        </p:nvSpPr>
        <p:spPr/>
        <p:txBody>
          <a:bodyPr/>
          <a:lstStyle/>
          <a:p>
            <a:pPr eaLnBrk="1" hangingPunct="1"/>
            <a:r>
              <a:rPr lang="en-US" altLang="zh-CN"/>
              <a:t>Dependability(</a:t>
            </a:r>
            <a:r>
              <a:rPr lang="zh-CN" altLang="en-US"/>
              <a:t>可信性</a:t>
            </a:r>
            <a:r>
              <a:rPr lang="en-US" altLang="zh-CN"/>
              <a:t>)</a:t>
            </a:r>
          </a:p>
        </p:txBody>
      </p:sp>
      <p:sp>
        <p:nvSpPr>
          <p:cNvPr id="24579" name="Rectangle 3"/>
          <p:cNvSpPr>
            <a:spLocks noGrp="1" noRot="1" noChangeArrowheads="1"/>
          </p:cNvSpPr>
          <p:nvPr>
            <p:ph idx="1"/>
          </p:nvPr>
        </p:nvSpPr>
        <p:spPr/>
        <p:txBody>
          <a:bodyPr>
            <a:normAutofit/>
          </a:bodyPr>
          <a:lstStyle/>
          <a:p>
            <a:pPr eaLnBrk="1" hangingPunct="1"/>
            <a:r>
              <a:rPr lang="en-US" altLang="zh-CN" sz="3200" dirty="0"/>
              <a:t>Service level Agreements(SLA) / Service level objectives (</a:t>
            </a:r>
            <a:r>
              <a:rPr lang="en-US" altLang="zh-CN" sz="3200" dirty="0" err="1"/>
              <a:t>SLO</a:t>
            </a:r>
            <a:r>
              <a:rPr lang="en-US" altLang="zh-CN" sz="3200" dirty="0"/>
              <a:t>)</a:t>
            </a:r>
          </a:p>
          <a:p>
            <a:pPr lvl="1" eaLnBrk="1" hangingPunct="1"/>
            <a:r>
              <a:rPr lang="en-US" altLang="zh-CN" sz="2800" dirty="0"/>
              <a:t>Service accomplishment</a:t>
            </a:r>
          </a:p>
          <a:p>
            <a:pPr lvl="1" eaLnBrk="1" hangingPunct="1"/>
            <a:r>
              <a:rPr lang="en-US" altLang="zh-CN" sz="2800" dirty="0"/>
              <a:t>Service interruption</a:t>
            </a:r>
          </a:p>
          <a:p>
            <a:pPr eaLnBrk="1" hangingPunct="1"/>
            <a:r>
              <a:rPr lang="en-US" altLang="zh-CN" sz="4000" dirty="0">
                <a:sym typeface="Wingdings" pitchFamily="2" charset="2"/>
              </a:rPr>
              <a:t>Failures: </a:t>
            </a:r>
          </a:p>
          <a:p>
            <a:pPr lvl="1"/>
            <a:r>
              <a:rPr lang="en-US" altLang="zh-CN" sz="2800" dirty="0" err="1">
                <a:sym typeface="Wingdings" pitchFamily="2" charset="2"/>
              </a:rPr>
              <a:t>S</a:t>
            </a:r>
            <a:r>
              <a:rPr lang="en-US" altLang="zh-CN" sz="2800" baseline="-25000" dirty="0" err="1">
                <a:sym typeface="Wingdings" pitchFamily="2" charset="2"/>
              </a:rPr>
              <a:t>accomplishment</a:t>
            </a:r>
            <a:r>
              <a:rPr lang="en-US" altLang="zh-CN" sz="2800" dirty="0">
                <a:sym typeface="Wingdings" pitchFamily="2" charset="2"/>
              </a:rPr>
              <a:t> </a:t>
            </a:r>
            <a:r>
              <a:rPr lang="en-US" altLang="zh-CN" sz="2800" dirty="0" err="1">
                <a:sym typeface="Wingdings" pitchFamily="2" charset="2"/>
              </a:rPr>
              <a:t>S</a:t>
            </a:r>
            <a:r>
              <a:rPr lang="en-US" altLang="zh-CN" sz="2800" baseline="-25000" dirty="0" err="1">
                <a:sym typeface="Wingdings" pitchFamily="2" charset="2"/>
              </a:rPr>
              <a:t>interruption</a:t>
            </a:r>
            <a:endParaRPr lang="en-US" altLang="zh-CN" sz="2800" dirty="0">
              <a:sym typeface="Wingdings" pitchFamily="2" charset="2"/>
            </a:endParaRPr>
          </a:p>
          <a:p>
            <a:pPr eaLnBrk="1" hangingPunct="1"/>
            <a:r>
              <a:rPr lang="en-US" altLang="zh-CN" sz="4000" dirty="0">
                <a:sym typeface="Wingdings" pitchFamily="2" charset="2"/>
              </a:rPr>
              <a:t>Restorations:   </a:t>
            </a:r>
          </a:p>
          <a:p>
            <a:pPr lvl="1"/>
            <a:r>
              <a:rPr lang="en-US" altLang="zh-CN" sz="2800" dirty="0">
                <a:sym typeface="Wingdings" pitchFamily="2" charset="2"/>
              </a:rPr>
              <a:t> </a:t>
            </a:r>
            <a:r>
              <a:rPr lang="en-US" altLang="zh-CN" sz="2800" dirty="0" err="1">
                <a:sym typeface="Wingdings" pitchFamily="2" charset="2"/>
              </a:rPr>
              <a:t>S</a:t>
            </a:r>
            <a:r>
              <a:rPr lang="en-US" altLang="zh-CN" sz="2800" baseline="-25000" dirty="0" err="1">
                <a:sym typeface="Wingdings" pitchFamily="2" charset="2"/>
              </a:rPr>
              <a:t>interruption</a:t>
            </a:r>
            <a:r>
              <a:rPr lang="en-US" altLang="zh-CN" sz="2800" dirty="0">
                <a:sym typeface="Wingdings" pitchFamily="2" charset="2"/>
              </a:rPr>
              <a:t> </a:t>
            </a:r>
            <a:r>
              <a:rPr lang="en-US" altLang="zh-CN" sz="2800" dirty="0" err="1">
                <a:sym typeface="Wingdings" pitchFamily="2" charset="2"/>
              </a:rPr>
              <a:t>S</a:t>
            </a:r>
            <a:r>
              <a:rPr lang="en-US" altLang="zh-CN" sz="2800" baseline="-25000" dirty="0" err="1">
                <a:sym typeface="Wingdings" pitchFamily="2" charset="2"/>
              </a:rPr>
              <a:t>accomplishment</a:t>
            </a:r>
            <a:endParaRPr lang="en-US" altLang="zh-CN" sz="2800" baseline="-25000" dirty="0">
              <a:sym typeface="Wingdings" pitchFamily="2" charset="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rrowheads="1"/>
          </p:cNvSpPr>
          <p:nvPr>
            <p:ph type="title"/>
          </p:nvPr>
        </p:nvSpPr>
        <p:spPr>
          <a:xfrm>
            <a:off x="1738282" y="0"/>
            <a:ext cx="8929718" cy="1143000"/>
          </a:xfrm>
        </p:spPr>
        <p:txBody>
          <a:bodyPr/>
          <a:lstStyle/>
          <a:p>
            <a:pPr eaLnBrk="1" hangingPunct="1"/>
            <a:r>
              <a:rPr lang="en-US" altLang="zh-CN" sz="4000" dirty="0"/>
              <a:t>Measurements of Dependability</a:t>
            </a:r>
          </a:p>
        </p:txBody>
      </p:sp>
      <p:sp>
        <p:nvSpPr>
          <p:cNvPr id="25603" name="Rectangle 3"/>
          <p:cNvSpPr>
            <a:spLocks noGrp="1" noRot="1" noChangeArrowheads="1"/>
          </p:cNvSpPr>
          <p:nvPr>
            <p:ph idx="1"/>
          </p:nvPr>
        </p:nvSpPr>
        <p:spPr>
          <a:xfrm>
            <a:off x="1559496" y="1143000"/>
            <a:ext cx="9433048" cy="5094312"/>
          </a:xfrm>
        </p:spPr>
        <p:txBody>
          <a:bodyPr>
            <a:normAutofit fontScale="92500" lnSpcReduction="10000"/>
          </a:bodyPr>
          <a:lstStyle/>
          <a:p>
            <a:pPr eaLnBrk="1" hangingPunct="1">
              <a:lnSpc>
                <a:spcPct val="90000"/>
              </a:lnSpc>
            </a:pPr>
            <a:r>
              <a:rPr lang="en-US" altLang="zh-CN" sz="3600" dirty="0"/>
              <a:t>Module </a:t>
            </a:r>
            <a:r>
              <a:rPr lang="en-US" altLang="zh-CN" sz="3600" b="1" i="1" dirty="0">
                <a:solidFill>
                  <a:srgbClr val="0000FF"/>
                </a:solidFill>
              </a:rPr>
              <a:t>reliability</a:t>
            </a:r>
            <a:r>
              <a:rPr lang="en-US" altLang="zh-CN" sz="3600" dirty="0"/>
              <a:t>: continuous service accomplishment ( of the time to failure )  </a:t>
            </a:r>
          </a:p>
          <a:p>
            <a:pPr lvl="1" eaLnBrk="1" hangingPunct="1">
              <a:lnSpc>
                <a:spcPct val="90000"/>
              </a:lnSpc>
            </a:pPr>
            <a:r>
              <a:rPr lang="en-US" altLang="zh-CN" sz="3200" dirty="0" err="1">
                <a:solidFill>
                  <a:srgbClr val="0000FF"/>
                </a:solidFill>
              </a:rPr>
              <a:t>MTTF</a:t>
            </a:r>
            <a:r>
              <a:rPr lang="en-US" altLang="zh-CN" sz="3200" dirty="0"/>
              <a:t>: </a:t>
            </a:r>
            <a:r>
              <a:rPr lang="en-US" altLang="zh-CN" sz="3200" u="sng" dirty="0"/>
              <a:t>M</a:t>
            </a:r>
            <a:r>
              <a:rPr lang="en-US" altLang="zh-CN" sz="3200" dirty="0"/>
              <a:t>ean </a:t>
            </a:r>
            <a:r>
              <a:rPr lang="en-US" altLang="zh-CN" sz="3200" u="sng" dirty="0"/>
              <a:t>T</a:t>
            </a:r>
            <a:r>
              <a:rPr lang="en-US" altLang="zh-CN" sz="3200" dirty="0"/>
              <a:t>ime </a:t>
            </a:r>
            <a:r>
              <a:rPr lang="en-US" altLang="zh-CN" sz="3200" u="sng" dirty="0"/>
              <a:t>T</a:t>
            </a:r>
            <a:r>
              <a:rPr lang="en-US" altLang="zh-CN" sz="3200" dirty="0"/>
              <a:t>o </a:t>
            </a:r>
            <a:r>
              <a:rPr lang="en-US" altLang="zh-CN" sz="3200" u="sng" dirty="0"/>
              <a:t>F</a:t>
            </a:r>
            <a:r>
              <a:rPr lang="en-US" altLang="zh-CN" sz="3200" dirty="0"/>
              <a:t>ailure  </a:t>
            </a:r>
          </a:p>
          <a:p>
            <a:pPr lvl="1" eaLnBrk="1" hangingPunct="1">
              <a:lnSpc>
                <a:spcPct val="90000"/>
              </a:lnSpc>
            </a:pPr>
            <a:r>
              <a:rPr lang="en-US" altLang="zh-CN" sz="3200" dirty="0" err="1">
                <a:solidFill>
                  <a:srgbClr val="0000FF"/>
                </a:solidFill>
              </a:rPr>
              <a:t>MTTR</a:t>
            </a:r>
            <a:r>
              <a:rPr lang="en-US" altLang="zh-CN" sz="3200" dirty="0"/>
              <a:t>:  </a:t>
            </a:r>
            <a:r>
              <a:rPr lang="en-US" altLang="zh-CN" sz="3200" u="sng" dirty="0"/>
              <a:t>M</a:t>
            </a:r>
            <a:r>
              <a:rPr lang="en-US" altLang="zh-CN" sz="3200" dirty="0"/>
              <a:t>ean </a:t>
            </a:r>
            <a:r>
              <a:rPr lang="en-US" altLang="zh-CN" sz="3200" u="sng" dirty="0"/>
              <a:t>T</a:t>
            </a:r>
            <a:r>
              <a:rPr lang="en-US" altLang="zh-CN" sz="3200" dirty="0"/>
              <a:t>ime </a:t>
            </a:r>
            <a:r>
              <a:rPr lang="en-US" altLang="zh-CN" sz="3200" u="sng" dirty="0"/>
              <a:t>T</a:t>
            </a:r>
            <a:r>
              <a:rPr lang="en-US" altLang="zh-CN" sz="3200" dirty="0"/>
              <a:t>o </a:t>
            </a:r>
            <a:r>
              <a:rPr lang="en-US" altLang="zh-CN" sz="3200" u="sng" dirty="0"/>
              <a:t>R</a:t>
            </a:r>
            <a:r>
              <a:rPr lang="en-US" altLang="zh-CN" sz="3200" dirty="0"/>
              <a:t>epair  (service interruption)</a:t>
            </a:r>
          </a:p>
          <a:p>
            <a:pPr lvl="1" eaLnBrk="1" hangingPunct="1">
              <a:lnSpc>
                <a:spcPct val="90000"/>
              </a:lnSpc>
            </a:pPr>
            <a:r>
              <a:rPr lang="en-US" altLang="zh-CN" sz="3200" dirty="0"/>
              <a:t>FIT: </a:t>
            </a:r>
            <a:r>
              <a:rPr lang="en-US" altLang="zh-CN" sz="3200" u="sng" dirty="0"/>
              <a:t>F</a:t>
            </a:r>
            <a:r>
              <a:rPr lang="en-US" altLang="zh-CN" sz="3200" dirty="0"/>
              <a:t>ailure </a:t>
            </a:r>
            <a:r>
              <a:rPr lang="en-US" altLang="zh-CN" sz="3200" u="sng" dirty="0"/>
              <a:t>I</a:t>
            </a:r>
            <a:r>
              <a:rPr lang="en-US" altLang="zh-CN" sz="3200" dirty="0"/>
              <a:t>n </a:t>
            </a:r>
            <a:r>
              <a:rPr lang="en-US" altLang="zh-CN" sz="3200" u="sng" dirty="0"/>
              <a:t>T</a:t>
            </a:r>
            <a:r>
              <a:rPr lang="en-US" altLang="zh-CN" sz="3200" dirty="0"/>
              <a:t>ime = 1/</a:t>
            </a:r>
            <a:r>
              <a:rPr lang="en-US" altLang="zh-CN" sz="3200" dirty="0" err="1"/>
              <a:t>MTTF</a:t>
            </a:r>
            <a:endParaRPr lang="en-US" altLang="zh-CN" sz="3200" dirty="0"/>
          </a:p>
          <a:p>
            <a:pPr lvl="1" eaLnBrk="1" hangingPunct="1">
              <a:lnSpc>
                <a:spcPct val="90000"/>
              </a:lnSpc>
            </a:pPr>
            <a:r>
              <a:rPr lang="en-US" altLang="zh-CN" sz="3200" dirty="0" err="1">
                <a:solidFill>
                  <a:srgbClr val="0000FF"/>
                </a:solidFill>
              </a:rPr>
              <a:t>MTBF</a:t>
            </a:r>
            <a:r>
              <a:rPr lang="en-US" altLang="zh-CN" sz="3200" dirty="0"/>
              <a:t>: </a:t>
            </a:r>
            <a:r>
              <a:rPr lang="en-US" altLang="zh-CN" sz="3200" u="sng" dirty="0"/>
              <a:t>M</a:t>
            </a:r>
            <a:r>
              <a:rPr lang="en-US" altLang="zh-CN" sz="3200" dirty="0"/>
              <a:t>ean </a:t>
            </a:r>
            <a:r>
              <a:rPr lang="en-US" altLang="zh-CN" sz="3200" u="sng" dirty="0"/>
              <a:t>T</a:t>
            </a:r>
            <a:r>
              <a:rPr lang="en-US" altLang="zh-CN" sz="3200" dirty="0"/>
              <a:t>ime </a:t>
            </a:r>
            <a:r>
              <a:rPr lang="en-US" altLang="zh-CN" sz="3200" u="sng" dirty="0"/>
              <a:t>B</a:t>
            </a:r>
            <a:r>
              <a:rPr lang="en-US" altLang="zh-CN" sz="3200" dirty="0"/>
              <a:t>etween </a:t>
            </a:r>
            <a:r>
              <a:rPr lang="en-US" altLang="zh-CN" sz="3200" u="sng" dirty="0"/>
              <a:t>F</a:t>
            </a:r>
            <a:r>
              <a:rPr lang="en-US" altLang="zh-CN" sz="3200" dirty="0"/>
              <a:t>ailure = </a:t>
            </a:r>
            <a:r>
              <a:rPr lang="en-US" altLang="zh-CN" sz="3200" dirty="0" err="1"/>
              <a:t>MTTF+MTTR</a:t>
            </a:r>
            <a:endParaRPr lang="en-US" altLang="zh-CN" sz="3200" dirty="0"/>
          </a:p>
          <a:p>
            <a:pPr eaLnBrk="1" hangingPunct="1">
              <a:lnSpc>
                <a:spcPct val="90000"/>
              </a:lnSpc>
            </a:pPr>
            <a:r>
              <a:rPr lang="en-US" altLang="zh-CN" sz="3600" dirty="0"/>
              <a:t>Module </a:t>
            </a:r>
            <a:r>
              <a:rPr lang="en-US" altLang="zh-CN" sz="3600" b="1" i="1" dirty="0">
                <a:solidFill>
                  <a:srgbClr val="0000FF"/>
                </a:solidFill>
              </a:rPr>
              <a:t>availability</a:t>
            </a:r>
          </a:p>
          <a:p>
            <a:pPr lvl="1" eaLnBrk="1" hangingPunct="1">
              <a:lnSpc>
                <a:spcPct val="90000"/>
              </a:lnSpc>
            </a:pPr>
            <a:r>
              <a:rPr lang="en-US" altLang="zh-CN" sz="3200" u="sng" dirty="0">
                <a:solidFill>
                  <a:srgbClr val="0000FF"/>
                </a:solidFill>
              </a:rPr>
              <a:t>     </a:t>
            </a:r>
            <a:r>
              <a:rPr lang="en-US" altLang="zh-CN" sz="3200" u="sng" dirty="0" err="1">
                <a:solidFill>
                  <a:srgbClr val="0000FF"/>
                </a:solidFill>
              </a:rPr>
              <a:t>MTTF</a:t>
            </a:r>
            <a:r>
              <a:rPr lang="en-US" altLang="zh-CN" sz="3200" u="sng" dirty="0">
                <a:solidFill>
                  <a:srgbClr val="0000FF"/>
                </a:solidFill>
              </a:rPr>
              <a:t>          </a:t>
            </a:r>
            <a:r>
              <a:rPr lang="en-US" altLang="zh-CN" sz="3200" dirty="0">
                <a:solidFill>
                  <a:srgbClr val="0000FF"/>
                </a:solidFill>
              </a:rPr>
              <a:t>  =</a:t>
            </a:r>
            <a:r>
              <a:rPr lang="en-US" altLang="zh-CN" sz="3200" u="sng" dirty="0">
                <a:solidFill>
                  <a:srgbClr val="0000FF"/>
                </a:solidFill>
              </a:rPr>
              <a:t> </a:t>
            </a:r>
            <a:r>
              <a:rPr lang="en-US" altLang="zh-CN" sz="3200" u="sng" dirty="0" err="1">
                <a:solidFill>
                  <a:srgbClr val="0000FF"/>
                </a:solidFill>
              </a:rPr>
              <a:t>MTTF</a:t>
            </a:r>
            <a:endParaRPr lang="en-US" altLang="zh-CN" sz="3200" u="sng" dirty="0">
              <a:solidFill>
                <a:srgbClr val="0000FF"/>
              </a:solidFill>
            </a:endParaRPr>
          </a:p>
          <a:p>
            <a:pPr lvl="1" eaLnBrk="1" hangingPunct="1">
              <a:lnSpc>
                <a:spcPct val="90000"/>
              </a:lnSpc>
              <a:buFont typeface="Wingdings" pitchFamily="2" charset="2"/>
              <a:buNone/>
            </a:pPr>
            <a:r>
              <a:rPr lang="en-US" altLang="zh-CN" sz="3200" dirty="0">
                <a:solidFill>
                  <a:srgbClr val="0000FF"/>
                </a:solidFill>
              </a:rPr>
              <a:t>    </a:t>
            </a:r>
            <a:r>
              <a:rPr lang="en-US" altLang="zh-CN" sz="3200" dirty="0" err="1">
                <a:solidFill>
                  <a:srgbClr val="0000FF"/>
                </a:solidFill>
              </a:rPr>
              <a:t>MTTF</a:t>
            </a:r>
            <a:r>
              <a:rPr lang="en-US" altLang="zh-CN" sz="3200" dirty="0">
                <a:solidFill>
                  <a:srgbClr val="0000FF"/>
                </a:solidFill>
              </a:rPr>
              <a:t> + </a:t>
            </a:r>
            <a:r>
              <a:rPr lang="en-US" altLang="zh-CN" sz="3200" dirty="0" err="1">
                <a:solidFill>
                  <a:srgbClr val="0000FF"/>
                </a:solidFill>
              </a:rPr>
              <a:t>MTTR</a:t>
            </a:r>
            <a:r>
              <a:rPr lang="en-US" altLang="zh-CN" sz="3200" dirty="0">
                <a:solidFill>
                  <a:srgbClr val="0000FF"/>
                </a:solidFill>
              </a:rPr>
              <a:t>     </a:t>
            </a:r>
            <a:r>
              <a:rPr lang="en-US" altLang="zh-CN" sz="3200" dirty="0" err="1">
                <a:solidFill>
                  <a:srgbClr val="0000FF"/>
                </a:solidFill>
              </a:rPr>
              <a:t>MTBF</a:t>
            </a:r>
            <a:endParaRPr lang="en-US" altLang="zh-CN" sz="3200" dirty="0">
              <a:solidFill>
                <a:srgbClr val="0000FF"/>
              </a:solidFill>
            </a:endParaRPr>
          </a:p>
        </p:txBody>
      </p:sp>
    </p:spTree>
  </p:cSld>
  <p:clrMapOvr>
    <a:masterClrMapping/>
  </p:clrMapOvr>
  <p:transition spd="slow">
    <p:pull dir="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rrowheads="1"/>
          </p:cNvSpPr>
          <p:nvPr>
            <p:ph type="title"/>
          </p:nvPr>
        </p:nvSpPr>
        <p:spPr/>
        <p:txBody>
          <a:bodyPr/>
          <a:lstStyle/>
          <a:p>
            <a:pPr eaLnBrk="1" hangingPunct="1"/>
            <a:r>
              <a:rPr lang="en-US" altLang="zh-CN"/>
              <a:t>Example: disk system </a:t>
            </a:r>
          </a:p>
        </p:txBody>
      </p:sp>
      <p:sp>
        <p:nvSpPr>
          <p:cNvPr id="26627" name="Rectangle 3"/>
          <p:cNvSpPr>
            <a:spLocks noGrp="1" noRot="1" noChangeArrowheads="1"/>
          </p:cNvSpPr>
          <p:nvPr>
            <p:ph sz="half" idx="1"/>
          </p:nvPr>
        </p:nvSpPr>
        <p:spPr>
          <a:xfrm>
            <a:off x="1703512" y="1077075"/>
            <a:ext cx="8229600" cy="2362200"/>
          </a:xfrm>
        </p:spPr>
        <p:txBody>
          <a:bodyPr>
            <a:noAutofit/>
          </a:bodyPr>
          <a:lstStyle/>
          <a:p>
            <a:pPr eaLnBrk="1" hangingPunct="1"/>
            <a:r>
              <a:rPr lang="en-US" altLang="zh-CN" b="1" dirty="0"/>
              <a:t>Assumption:</a:t>
            </a:r>
          </a:p>
          <a:p>
            <a:pPr lvl="1" eaLnBrk="1" hangingPunct="1"/>
            <a:r>
              <a:rPr lang="en-US" altLang="zh-CN" dirty="0"/>
              <a:t>10 disks, 1000000 hour MTTF</a:t>
            </a:r>
          </a:p>
          <a:p>
            <a:pPr lvl="1" eaLnBrk="1" hangingPunct="1"/>
            <a:r>
              <a:rPr lang="en-US" altLang="zh-CN" dirty="0"/>
              <a:t>1 SCSI controller, 500000 hour MTTF</a:t>
            </a:r>
          </a:p>
          <a:p>
            <a:pPr lvl="1" eaLnBrk="1" hangingPunct="1"/>
            <a:r>
              <a:rPr lang="en-US" altLang="zh-CN" dirty="0"/>
              <a:t>1 power supply, 1 fan, both  200000 hour MTTF</a:t>
            </a:r>
          </a:p>
          <a:p>
            <a:pPr lvl="1" eaLnBrk="1" hangingPunct="1"/>
            <a:r>
              <a:rPr lang="en-US" altLang="zh-CN" dirty="0"/>
              <a:t>1 SCSI cable, 1000000 hour MTTF</a:t>
            </a:r>
          </a:p>
          <a:p>
            <a:pPr eaLnBrk="1" hangingPunct="1"/>
            <a:r>
              <a:rPr lang="en-US" altLang="zh-CN" b="1" dirty="0"/>
              <a:t>Question:</a:t>
            </a:r>
            <a:r>
              <a:rPr lang="en-US" altLang="zh-CN" dirty="0"/>
              <a:t> MTTR of the whole system</a:t>
            </a:r>
          </a:p>
          <a:p>
            <a:pPr eaLnBrk="1" hangingPunct="1">
              <a:buFont typeface="Wingdings" pitchFamily="2" charset="2"/>
              <a:buNone/>
            </a:pPr>
            <a:endParaRPr lang="en-US" altLang="zh-CN" dirty="0"/>
          </a:p>
        </p:txBody>
      </p:sp>
      <p:sp>
        <p:nvSpPr>
          <p:cNvPr id="26628" name="Rectangle 4"/>
          <p:cNvSpPr>
            <a:spLocks noGrp="1" noRot="1" noChangeArrowheads="1"/>
          </p:cNvSpPr>
          <p:nvPr>
            <p:ph sz="half" idx="2"/>
          </p:nvPr>
        </p:nvSpPr>
        <p:spPr>
          <a:xfrm>
            <a:off x="1703512" y="3933056"/>
            <a:ext cx="8640960" cy="2590800"/>
          </a:xfrm>
        </p:spPr>
        <p:txBody>
          <a:bodyPr>
            <a:normAutofit fontScale="92500"/>
          </a:bodyPr>
          <a:lstStyle/>
          <a:p>
            <a:pPr eaLnBrk="1" hangingPunct="1"/>
            <a:r>
              <a:rPr lang="en-US" altLang="zh-CN" sz="3200" dirty="0"/>
              <a:t>Answer:</a:t>
            </a:r>
          </a:p>
          <a:p>
            <a:pPr lvl="1" eaLnBrk="1" hangingPunct="1"/>
            <a:r>
              <a:rPr lang="en-US" altLang="zh-CN" sz="2800" dirty="0"/>
              <a:t>Failure </a:t>
            </a:r>
            <a:r>
              <a:rPr lang="en-US" altLang="zh-CN" sz="2800" dirty="0" err="1"/>
              <a:t>rate</a:t>
            </a:r>
            <a:r>
              <a:rPr lang="en-US" altLang="zh-CN" sz="2800" baseline="-25000" dirty="0" err="1"/>
              <a:t>system</a:t>
            </a:r>
            <a:r>
              <a:rPr lang="en-US" altLang="zh-CN" sz="2800" dirty="0"/>
              <a:t> = 10*1/1000,000 + 1/500,000 + 1/200,000 + 1/100,000</a:t>
            </a:r>
          </a:p>
          <a:p>
            <a:pPr lvl="1" eaLnBrk="1" hangingPunct="1">
              <a:buFont typeface="Wingdings" pitchFamily="2" charset="2"/>
              <a:buNone/>
            </a:pPr>
            <a:r>
              <a:rPr lang="en-US" altLang="zh-CN" sz="2800" dirty="0"/>
              <a:t>  = 23000/1000,000,000  </a:t>
            </a:r>
          </a:p>
          <a:p>
            <a:pPr lvl="1" eaLnBrk="1" hangingPunct="1"/>
            <a:r>
              <a:rPr lang="en-US" altLang="zh-CN" sz="2800" dirty="0" err="1"/>
              <a:t>MTTF</a:t>
            </a:r>
            <a:r>
              <a:rPr lang="en-US" altLang="zh-CN" sz="2800" baseline="-25000" dirty="0" err="1"/>
              <a:t>system</a:t>
            </a:r>
            <a:r>
              <a:rPr lang="en-US" altLang="zh-CN" sz="2800" dirty="0"/>
              <a:t> = 1/</a:t>
            </a:r>
            <a:r>
              <a:rPr lang="en-US" altLang="zh-CN" sz="2800" dirty="0" err="1"/>
              <a:t>Failure</a:t>
            </a:r>
            <a:r>
              <a:rPr lang="en-US" altLang="zh-CN" sz="2800" baseline="-25000" dirty="0" err="1"/>
              <a:t>system</a:t>
            </a:r>
            <a:r>
              <a:rPr lang="en-US" altLang="zh-CN" sz="2800" dirty="0"/>
              <a:t> = 43500 hours ~ 5 years</a:t>
            </a:r>
          </a:p>
        </p:txBody>
      </p:sp>
    </p:spTree>
  </p:cSld>
  <p:clrMapOvr>
    <a:masterClrMapping/>
  </p:clrMapOvr>
  <p:transition spd="slow">
    <p:pull dir="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rrowheads="1"/>
          </p:cNvSpPr>
          <p:nvPr>
            <p:ph type="title"/>
          </p:nvPr>
        </p:nvSpPr>
        <p:spPr>
          <a:xfrm>
            <a:off x="1809721" y="1"/>
            <a:ext cx="8621713" cy="936625"/>
          </a:xfrm>
        </p:spPr>
        <p:txBody>
          <a:bodyPr/>
          <a:lstStyle/>
          <a:p>
            <a:pPr eaLnBrk="1" hangingPunct="1"/>
            <a:r>
              <a:rPr lang="en-US" altLang="zh-CN" dirty="0"/>
              <a:t>   Way to cope with failure</a:t>
            </a:r>
          </a:p>
        </p:txBody>
      </p:sp>
      <p:sp>
        <p:nvSpPr>
          <p:cNvPr id="27651" name="Rectangle 3"/>
          <p:cNvSpPr>
            <a:spLocks noGrp="1" noRot="1" noChangeArrowheads="1"/>
          </p:cNvSpPr>
          <p:nvPr>
            <p:ph idx="1"/>
          </p:nvPr>
        </p:nvSpPr>
        <p:spPr>
          <a:xfrm>
            <a:off x="1199456" y="1196752"/>
            <a:ext cx="9145016" cy="4683125"/>
          </a:xfrm>
        </p:spPr>
        <p:txBody>
          <a:bodyPr>
            <a:normAutofit/>
          </a:bodyPr>
          <a:lstStyle/>
          <a:p>
            <a:pPr eaLnBrk="1" hangingPunct="1"/>
            <a:r>
              <a:rPr lang="en-US" altLang="zh-CN" sz="3600" dirty="0"/>
              <a:t>Redundancy:</a:t>
            </a:r>
          </a:p>
          <a:p>
            <a:pPr lvl="1" eaLnBrk="1" hangingPunct="1"/>
            <a:r>
              <a:rPr lang="en-US" altLang="zh-CN" sz="3200" dirty="0">
                <a:solidFill>
                  <a:srgbClr val="0000FF"/>
                </a:solidFill>
              </a:rPr>
              <a:t>Time redundancy</a:t>
            </a:r>
            <a:r>
              <a:rPr lang="en-US" altLang="zh-CN" sz="3200" dirty="0"/>
              <a:t>:  repeat the operation again to see if it is still in erroneous.</a:t>
            </a:r>
          </a:p>
          <a:p>
            <a:pPr lvl="1" eaLnBrk="1" hangingPunct="1"/>
            <a:r>
              <a:rPr lang="en-US" altLang="zh-CN" sz="3200" dirty="0">
                <a:solidFill>
                  <a:srgbClr val="0000FF"/>
                </a:solidFill>
              </a:rPr>
              <a:t>Resource redundancy</a:t>
            </a:r>
            <a:r>
              <a:rPr lang="en-US" altLang="zh-CN" sz="3200" dirty="0"/>
              <a:t>: have other components to take over from the one that failed.</a:t>
            </a:r>
          </a:p>
        </p:txBody>
      </p:sp>
    </p:spTree>
  </p:cSld>
  <p:clrMapOvr>
    <a:masterClrMapping/>
  </p:clrMapOvr>
  <p:transition spd="slow">
    <p:pull dir="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rrowheads="1"/>
          </p:cNvSpPr>
          <p:nvPr>
            <p:ph type="title"/>
          </p:nvPr>
        </p:nvSpPr>
        <p:spPr>
          <a:xfrm>
            <a:off x="2315369" y="0"/>
            <a:ext cx="7561262" cy="981075"/>
          </a:xfrm>
        </p:spPr>
        <p:txBody>
          <a:bodyPr/>
          <a:lstStyle/>
          <a:p>
            <a:pPr eaLnBrk="1" hangingPunct="1"/>
            <a:r>
              <a:rPr lang="en-US" altLang="zh-CN" sz="4000" dirty="0"/>
              <a:t>Dependability</a:t>
            </a:r>
            <a:endParaRPr lang="en-US" altLang="zh-CN" dirty="0"/>
          </a:p>
        </p:txBody>
      </p:sp>
      <p:sp>
        <p:nvSpPr>
          <p:cNvPr id="28675" name="Rectangle 3"/>
          <p:cNvSpPr>
            <a:spLocks noGrp="1" noRot="1" noChangeArrowheads="1"/>
          </p:cNvSpPr>
          <p:nvPr>
            <p:ph idx="1"/>
          </p:nvPr>
        </p:nvSpPr>
        <p:spPr>
          <a:xfrm>
            <a:off x="1774825" y="1412875"/>
            <a:ext cx="8642350" cy="4508500"/>
          </a:xfrm>
        </p:spPr>
        <p:txBody>
          <a:bodyPr>
            <a:normAutofit/>
          </a:bodyPr>
          <a:lstStyle/>
          <a:p>
            <a:pPr eaLnBrk="1" hangingPunct="1"/>
            <a:r>
              <a:rPr lang="en-US" altLang="zh-CN" sz="4000" dirty="0"/>
              <a:t>Compare with </a:t>
            </a:r>
          </a:p>
          <a:p>
            <a:pPr lvl="1" eaLnBrk="1" hangingPunct="1"/>
            <a:r>
              <a:rPr lang="en-US" altLang="zh-CN" sz="3600" dirty="0"/>
              <a:t>Trusted computing </a:t>
            </a:r>
          </a:p>
          <a:p>
            <a:pPr lvl="1" eaLnBrk="1" hangingPunct="1"/>
            <a:r>
              <a:rPr lang="en-US" altLang="zh-CN" sz="3600" dirty="0"/>
              <a:t>Trustworthy computing</a:t>
            </a:r>
          </a:p>
          <a:p>
            <a:pPr lvl="1" eaLnBrk="1" hangingPunct="1"/>
            <a:r>
              <a:rPr lang="en-US" altLang="zh-CN" sz="3600" dirty="0"/>
              <a:t>Credibility</a:t>
            </a:r>
          </a:p>
          <a:p>
            <a:pPr lvl="1" eaLnBrk="1" hangingPunct="1"/>
            <a:endParaRPr lang="en-US" altLang="zh-CN" sz="3600" dirty="0"/>
          </a:p>
        </p:txBody>
      </p:sp>
    </p:spTree>
  </p:cSld>
  <p:clrMapOvr>
    <a:masterClrMapping/>
  </p:clrMapOvr>
  <p:transition spd="slow">
    <p:pull dir="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rrowheads="1"/>
          </p:cNvSpPr>
          <p:nvPr>
            <p:ph type="title"/>
          </p:nvPr>
        </p:nvSpPr>
        <p:spPr>
          <a:xfrm>
            <a:off x="2855913" y="0"/>
            <a:ext cx="7561262" cy="719138"/>
          </a:xfrm>
        </p:spPr>
        <p:txBody>
          <a:bodyPr/>
          <a:lstStyle/>
          <a:p>
            <a:pPr eaLnBrk="1" hangingPunct="1"/>
            <a:r>
              <a:rPr lang="en-US" altLang="zh-CN"/>
              <a:t>Topics in Chapter</a:t>
            </a:r>
          </a:p>
        </p:txBody>
      </p:sp>
      <p:sp>
        <p:nvSpPr>
          <p:cNvPr id="29699" name="Rectangle 3"/>
          <p:cNvSpPr>
            <a:spLocks noGrp="1" noRot="1" noChangeArrowheads="1"/>
          </p:cNvSpPr>
          <p:nvPr>
            <p:ph idx="1"/>
          </p:nvPr>
        </p:nvSpPr>
        <p:spPr>
          <a:xfrm>
            <a:off x="1775520" y="1196752"/>
            <a:ext cx="9145016" cy="5410200"/>
          </a:xfrm>
        </p:spPr>
        <p:txBody>
          <a:bodyPr>
            <a:normAutofit/>
          </a:bodyPr>
          <a:lstStyle/>
          <a:p>
            <a:pPr eaLnBrk="1" hangingPunct="1">
              <a:lnSpc>
                <a:spcPct val="90000"/>
              </a:lnSpc>
              <a:buFont typeface="Wingdings" pitchFamily="2" charset="2"/>
              <a:buNone/>
            </a:pPr>
            <a:r>
              <a:rPr lang="en-US" altLang="zh-CN" sz="2800" dirty="0">
                <a:solidFill>
                  <a:schemeClr val="folHlink"/>
                </a:solidFill>
                <a:latin typeface="Comic Sans MS" pitchFamily="66" charset="0"/>
              </a:rPr>
              <a:t>1.1  Why take this course ?</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1.2  Classes of computers in current computer market</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1.3  Defining computer architecture  and What’s the task of computer design?</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1.4  Trends in Technology</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1.5  Trends in power in Integrated circuits</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1.6  Trends in Cost</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1.7  Dependability</a:t>
            </a:r>
          </a:p>
          <a:p>
            <a:pPr eaLnBrk="1" hangingPunct="1">
              <a:lnSpc>
                <a:spcPct val="90000"/>
              </a:lnSpc>
              <a:buFont typeface="Wingdings" pitchFamily="2" charset="2"/>
              <a:buNone/>
            </a:pPr>
            <a:r>
              <a:rPr lang="en-US" altLang="zh-CN" sz="2800" dirty="0">
                <a:solidFill>
                  <a:srgbClr val="0000FF"/>
                </a:solidFill>
                <a:latin typeface="Comic Sans MS" pitchFamily="66" charset="0"/>
              </a:rPr>
              <a:t>1.8  Measuring, Reporting and </a:t>
            </a:r>
            <a:r>
              <a:rPr lang="en-US" altLang="zh-CN" sz="2800" dirty="0" err="1">
                <a:solidFill>
                  <a:srgbClr val="0000FF"/>
                </a:solidFill>
                <a:latin typeface="Comic Sans MS" pitchFamily="66" charset="0"/>
              </a:rPr>
              <a:t>summerizing</a:t>
            </a:r>
            <a:r>
              <a:rPr lang="en-US" altLang="zh-CN" sz="2800" dirty="0">
                <a:solidFill>
                  <a:srgbClr val="0000FF"/>
                </a:solidFill>
                <a:latin typeface="Comic Sans MS" pitchFamily="66" charset="0"/>
              </a:rPr>
              <a:t> Perf.</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1.9 Quantitative Principles of computer Design </a:t>
            </a:r>
          </a:p>
          <a:p>
            <a:pPr eaLnBrk="1" hangingPunct="1">
              <a:lnSpc>
                <a:spcPct val="90000"/>
              </a:lnSpc>
              <a:buFont typeface="Wingdings" pitchFamily="2" charset="2"/>
              <a:buNone/>
            </a:pPr>
            <a:r>
              <a:rPr lang="en-US" altLang="zh-CN" sz="2800" dirty="0">
                <a:solidFill>
                  <a:schemeClr val="folHlink"/>
                </a:solidFill>
                <a:latin typeface="Comic Sans MS" pitchFamily="66" charset="0"/>
              </a:rPr>
              <a:t>1.10 Putting it altogether</a:t>
            </a:r>
            <a:endParaRPr lang="en-US" altLang="zh-CN" sz="2800" dirty="0">
              <a:solidFill>
                <a:schemeClr val="folHlink"/>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rrowheads="1"/>
          </p:cNvSpPr>
          <p:nvPr>
            <p:ph type="title"/>
          </p:nvPr>
        </p:nvSpPr>
        <p:spPr/>
        <p:txBody>
          <a:bodyPr/>
          <a:lstStyle/>
          <a:p>
            <a:pPr eaLnBrk="1" hangingPunct="1"/>
            <a:r>
              <a:rPr lang="en-US" altLang="zh-CN"/>
              <a:t>Performance</a:t>
            </a:r>
          </a:p>
        </p:txBody>
      </p:sp>
      <p:pic>
        <p:nvPicPr>
          <p:cNvPr id="30723" name="Picture 9" descr="lx"/>
          <p:cNvPicPr>
            <a:picLocks noChangeAspect="1" noChangeArrowheads="1"/>
          </p:cNvPicPr>
          <p:nvPr/>
        </p:nvPicPr>
        <p:blipFill>
          <a:blip r:embed="rId2"/>
          <a:srcRect/>
          <a:stretch>
            <a:fillRect/>
          </a:stretch>
        </p:blipFill>
        <p:spPr bwMode="auto">
          <a:xfrm>
            <a:off x="3503613" y="2492376"/>
            <a:ext cx="4895850" cy="2252663"/>
          </a:xfrm>
          <a:prstGeom prst="rect">
            <a:avLst/>
          </a:prstGeom>
          <a:noFill/>
          <a:ln w="9525">
            <a:noFill/>
            <a:miter lim="800000"/>
            <a:headEnd/>
            <a:tailEnd/>
          </a:ln>
        </p:spPr>
      </p:pic>
    </p:spTree>
  </p:cSld>
  <p:clrMapOvr>
    <a:masterClrMapping/>
  </p:clrMapOvr>
  <p:transition spd="slow">
    <p:pull dir="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rrowheads="1"/>
          </p:cNvSpPr>
          <p:nvPr>
            <p:ph type="title"/>
          </p:nvPr>
        </p:nvSpPr>
        <p:spPr>
          <a:xfrm>
            <a:off x="1991544" y="-243408"/>
            <a:ext cx="8101012" cy="1295400"/>
          </a:xfrm>
        </p:spPr>
        <p:txBody>
          <a:bodyPr/>
          <a:lstStyle/>
          <a:p>
            <a:pPr eaLnBrk="1" hangingPunct="1"/>
            <a:r>
              <a:rPr lang="en-US" altLang="zh-CN" sz="3200" dirty="0"/>
              <a:t>Measuring and Reporting Performance</a:t>
            </a:r>
          </a:p>
        </p:txBody>
      </p:sp>
      <p:sp>
        <p:nvSpPr>
          <p:cNvPr id="31747" name="Rectangle 3"/>
          <p:cNvSpPr>
            <a:spLocks noGrp="1" noRot="1" noChangeArrowheads="1"/>
          </p:cNvSpPr>
          <p:nvPr>
            <p:ph idx="1"/>
          </p:nvPr>
        </p:nvSpPr>
        <p:spPr>
          <a:xfrm>
            <a:off x="1559496" y="1225826"/>
            <a:ext cx="9505056" cy="4867470"/>
          </a:xfrm>
        </p:spPr>
        <p:txBody>
          <a:bodyPr>
            <a:normAutofit/>
          </a:bodyPr>
          <a:lstStyle/>
          <a:p>
            <a:pPr eaLnBrk="1" hangingPunct="1"/>
            <a:r>
              <a:rPr lang="en-US" altLang="zh-CN" sz="3200" b="1" dirty="0">
                <a:solidFill>
                  <a:srgbClr val="000000"/>
                </a:solidFill>
                <a:latin typeface="Comic Sans MS" pitchFamily="66" charset="0"/>
              </a:rPr>
              <a:t>Comparing Machines</a:t>
            </a:r>
          </a:p>
          <a:p>
            <a:pPr lvl="1" eaLnBrk="1" hangingPunct="1"/>
            <a:r>
              <a:rPr lang="en-US" altLang="zh-CN" sz="2800" dirty="0">
                <a:solidFill>
                  <a:srgbClr val="0000FF"/>
                </a:solidFill>
                <a:latin typeface="Comic Sans MS" pitchFamily="66" charset="0"/>
              </a:rPr>
              <a:t>Execution time</a:t>
            </a:r>
            <a:r>
              <a:rPr lang="en-US" altLang="zh-CN" sz="2800" dirty="0">
                <a:solidFill>
                  <a:srgbClr val="000000"/>
                </a:solidFill>
                <a:latin typeface="Comic Sans MS" pitchFamily="66" charset="0"/>
              </a:rPr>
              <a:t> (latency)</a:t>
            </a:r>
          </a:p>
          <a:p>
            <a:pPr lvl="1" eaLnBrk="1" hangingPunct="1"/>
            <a:r>
              <a:rPr lang="en-US" altLang="zh-CN" sz="2800" dirty="0">
                <a:solidFill>
                  <a:srgbClr val="0000FF"/>
                </a:solidFill>
                <a:latin typeface="Comic Sans MS" pitchFamily="66" charset="0"/>
              </a:rPr>
              <a:t>Throughput</a:t>
            </a:r>
          </a:p>
          <a:p>
            <a:pPr lvl="1" eaLnBrk="1" hangingPunct="1"/>
            <a:r>
              <a:rPr lang="en-US" altLang="zh-CN" sz="2800" dirty="0">
                <a:solidFill>
                  <a:srgbClr val="000000"/>
                </a:solidFill>
                <a:latin typeface="Comic Sans MS" pitchFamily="66" charset="0"/>
              </a:rPr>
              <a:t>MIPS - millions of instructions per second</a:t>
            </a:r>
          </a:p>
          <a:p>
            <a:pPr eaLnBrk="1" hangingPunct="1"/>
            <a:r>
              <a:rPr lang="en-US" altLang="zh-CN" sz="3200" b="1" dirty="0">
                <a:solidFill>
                  <a:srgbClr val="000000"/>
                </a:solidFill>
                <a:latin typeface="Comic Sans MS" pitchFamily="66" charset="0"/>
              </a:rPr>
              <a:t>Comparing Machines Using Sets of Programs</a:t>
            </a:r>
          </a:p>
          <a:p>
            <a:pPr lvl="1" eaLnBrk="1" hangingPunct="1"/>
            <a:r>
              <a:rPr lang="en-US" altLang="zh-CN" sz="2800" dirty="0">
                <a:solidFill>
                  <a:srgbClr val="000000"/>
                </a:solidFill>
                <a:latin typeface="Comic Sans MS" pitchFamily="66" charset="0"/>
              </a:rPr>
              <a:t>Choosing which program to evaluate performance</a:t>
            </a:r>
          </a:p>
          <a:p>
            <a:pPr lvl="2" eaLnBrk="1" hangingPunct="1"/>
            <a:r>
              <a:rPr lang="en-US" altLang="zh-CN" sz="2400" dirty="0">
                <a:solidFill>
                  <a:srgbClr val="000000"/>
                </a:solidFill>
                <a:latin typeface="Comic Sans MS" pitchFamily="66" charset="0"/>
              </a:rPr>
              <a:t>Benchmark Suites</a:t>
            </a:r>
          </a:p>
          <a:p>
            <a:pPr lvl="1" eaLnBrk="1" hangingPunct="1"/>
            <a:r>
              <a:rPr lang="en-US" altLang="zh-CN" sz="2800" dirty="0">
                <a:solidFill>
                  <a:srgbClr val="000000"/>
                </a:solidFill>
                <a:latin typeface="Comic Sans MS" pitchFamily="66" charset="0"/>
              </a:rPr>
              <a:t>Different Means: Arithmetic, Harmonic, and Geometric Means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Techiques</a:t>
            </a:r>
            <a:r>
              <a:rPr lang="en-US" altLang="zh-CN" dirty="0"/>
              <a:t> to save </a:t>
            </a:r>
            <a:r>
              <a:rPr lang="en-US" altLang="zh-CN" dirty="0" err="1"/>
              <a:t>engery</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sz="2400" dirty="0">
                <a:latin typeface="+mj-lt"/>
                <a:ea typeface="+mj-ea"/>
              </a:rPr>
              <a:t>Do nothing well----stop the clocks when cores are idle.</a:t>
            </a:r>
          </a:p>
          <a:p>
            <a:r>
              <a:rPr lang="en-US" altLang="zh-CN" sz="2400" dirty="0">
                <a:latin typeface="+mj-lt"/>
                <a:ea typeface="+mj-ea"/>
              </a:rPr>
              <a:t>Dynamic Voltage – Frequency Scaling (DVFS)</a:t>
            </a:r>
          </a:p>
          <a:p>
            <a:pPr lvl="1"/>
            <a:r>
              <a:rPr lang="en-US" altLang="zh-CN" sz="2000" dirty="0">
                <a:latin typeface="+mj-lt"/>
                <a:ea typeface="+mj-ea"/>
              </a:rPr>
              <a:t>A few clock frequency and voltages</a:t>
            </a:r>
          </a:p>
          <a:p>
            <a:r>
              <a:rPr lang="en-US" altLang="zh-CN" sz="2400" dirty="0">
                <a:latin typeface="+mj-lt"/>
                <a:ea typeface="+mj-ea"/>
              </a:rPr>
              <a:t>Design for typical case </a:t>
            </a:r>
          </a:p>
          <a:p>
            <a:pPr lvl="1"/>
            <a:r>
              <a:rPr lang="en-US" altLang="zh-CN" sz="2000" dirty="0">
                <a:latin typeface="+mj-lt"/>
                <a:ea typeface="+mj-ea"/>
              </a:rPr>
              <a:t>Lower power modes</a:t>
            </a:r>
            <a:r>
              <a:rPr lang="zh-CN" altLang="en-US" sz="2000" dirty="0">
                <a:latin typeface="+mj-lt"/>
                <a:ea typeface="+mj-ea"/>
              </a:rPr>
              <a:t>（</a:t>
            </a:r>
            <a:r>
              <a:rPr lang="en-US" altLang="zh-CN" sz="2000" dirty="0">
                <a:latin typeface="+mj-lt"/>
                <a:ea typeface="+mj-ea"/>
              </a:rPr>
              <a:t>LPM</a:t>
            </a:r>
            <a:r>
              <a:rPr lang="zh-CN" altLang="en-US" sz="2000" dirty="0">
                <a:latin typeface="+mj-lt"/>
                <a:ea typeface="+mj-ea"/>
              </a:rPr>
              <a:t>）</a:t>
            </a:r>
            <a:r>
              <a:rPr lang="en-US" altLang="zh-CN" sz="2000" dirty="0">
                <a:latin typeface="+mj-lt"/>
                <a:ea typeface="+mj-ea"/>
              </a:rPr>
              <a:t> –save power</a:t>
            </a:r>
          </a:p>
          <a:p>
            <a:pPr lvl="1"/>
            <a:r>
              <a:rPr lang="en-US" altLang="zh-CN" sz="2000" dirty="0">
                <a:latin typeface="+mj-lt"/>
                <a:ea typeface="+mj-ea"/>
              </a:rPr>
              <a:t>Can not  access DRAM or disk when in LPM</a:t>
            </a:r>
          </a:p>
          <a:p>
            <a:r>
              <a:rPr lang="en-US" altLang="zh-CN" sz="2400" dirty="0">
                <a:latin typeface="+mj-lt"/>
                <a:ea typeface="+mj-ea"/>
              </a:rPr>
              <a:t>Overlocking</a:t>
            </a:r>
          </a:p>
          <a:p>
            <a:pPr lvl="1"/>
            <a:r>
              <a:rPr lang="en-US" altLang="zh-CN" sz="2000" dirty="0">
                <a:latin typeface="+mj-lt"/>
                <a:ea typeface="+mj-ea"/>
              </a:rPr>
              <a:t>Turn off all cores but one and run at higher </a:t>
            </a:r>
            <a:r>
              <a:rPr lang="en-US" altLang="zh-CN" sz="2000" dirty="0" err="1">
                <a:latin typeface="+mj-lt"/>
                <a:ea typeface="+mj-ea"/>
              </a:rPr>
              <a:t>clok</a:t>
            </a:r>
            <a:r>
              <a:rPr lang="en-US" altLang="zh-CN" sz="2000" dirty="0">
                <a:latin typeface="+mj-lt"/>
                <a:ea typeface="+mj-ea"/>
              </a:rPr>
              <a:t> rate</a:t>
            </a:r>
            <a:r>
              <a:rPr lang="en-US" altLang="zh-CN" sz="1800" dirty="0">
                <a:latin typeface="+mj-lt"/>
                <a:ea typeface="+mj-ea"/>
              </a:rPr>
              <a:t>.</a:t>
            </a:r>
          </a:p>
          <a:p>
            <a:r>
              <a:rPr lang="en-US" altLang="zh-CN" sz="2400" dirty="0">
                <a:latin typeface="+mj-lt"/>
                <a:ea typeface="+mj-ea"/>
              </a:rPr>
              <a:t>Race-to-halt</a:t>
            </a:r>
          </a:p>
          <a:p>
            <a:pPr lvl="1"/>
            <a:r>
              <a:rPr lang="en-US" altLang="zh-CN" sz="2000" dirty="0">
                <a:latin typeface="+mj-lt"/>
                <a:ea typeface="+mj-ea"/>
              </a:rPr>
              <a:t>Use a faster</a:t>
            </a:r>
            <a:r>
              <a:rPr lang="zh-CN" altLang="en-US" sz="2000" dirty="0">
                <a:latin typeface="+mj-lt"/>
                <a:ea typeface="+mj-ea"/>
              </a:rPr>
              <a:t>， </a:t>
            </a:r>
            <a:r>
              <a:rPr lang="en-US" altLang="zh-CN" sz="2000" dirty="0">
                <a:latin typeface="+mj-lt"/>
                <a:ea typeface="+mj-ea"/>
              </a:rPr>
              <a:t>less energy-efficient processor to allow the rest</a:t>
            </a:r>
            <a:r>
              <a:rPr lang="zh-CN" altLang="en-US" sz="2000" dirty="0">
                <a:latin typeface="+mj-lt"/>
                <a:ea typeface="+mj-ea"/>
              </a:rPr>
              <a:t> </a:t>
            </a:r>
            <a:r>
              <a:rPr lang="en-US" altLang="zh-CN" sz="2000" dirty="0">
                <a:latin typeface="+mj-lt"/>
                <a:ea typeface="+mj-ea"/>
              </a:rPr>
              <a:t>of the system to into a sleep mode</a:t>
            </a:r>
          </a:p>
          <a:p>
            <a:pPr lvl="1"/>
            <a:endParaRPr lang="en-US" altLang="zh-CN" dirty="0">
              <a:latin typeface="+mj-lt"/>
              <a:ea typeface="+mj-ea"/>
            </a:endParaRPr>
          </a:p>
          <a:p>
            <a:pPr marL="457200" lvl="1" indent="0">
              <a:buNone/>
            </a:pPr>
            <a:br>
              <a:rPr lang="en-US" altLang="zh-CN" dirty="0"/>
            </a:br>
            <a:endParaRPr lang="en-US" altLang="zh-CN" dirty="0"/>
          </a:p>
          <a:p>
            <a:pPr marL="457200" lvl="1" indent="0">
              <a:buNone/>
            </a:pPr>
            <a:endParaRPr lang="en-US" altLang="zh-CN" dirty="0"/>
          </a:p>
          <a:p>
            <a:pPr lvl="1"/>
            <a:endParaRPr lang="en-US" altLang="zh-CN" dirty="0"/>
          </a:p>
        </p:txBody>
      </p:sp>
    </p:spTree>
    <p:extLst>
      <p:ext uri="{BB962C8B-B14F-4D97-AF65-F5344CB8AC3E}">
        <p14:creationId xmlns:p14="http://schemas.microsoft.com/office/powerpoint/2010/main" val="1570356724"/>
      </p:ext>
    </p:extLst>
  </p:cSld>
  <p:clrMapOvr>
    <a:masterClrMapping/>
  </p:clrMapOvr>
  <p:transition spd="slow">
    <p:pull dir="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rrowheads="1"/>
          </p:cNvSpPr>
          <p:nvPr>
            <p:ph type="title"/>
          </p:nvPr>
        </p:nvSpPr>
        <p:spPr>
          <a:xfrm>
            <a:off x="3260726" y="0"/>
            <a:ext cx="6867525" cy="908050"/>
          </a:xfrm>
        </p:spPr>
        <p:txBody>
          <a:bodyPr/>
          <a:lstStyle/>
          <a:p>
            <a:pPr eaLnBrk="1" hangingPunct="1"/>
            <a:r>
              <a:rPr lang="en-US" altLang="zh-CN" dirty="0">
                <a:solidFill>
                  <a:schemeClr val="bg1"/>
                </a:solidFill>
              </a:rPr>
              <a:t>Defining performance</a:t>
            </a:r>
          </a:p>
        </p:txBody>
      </p:sp>
      <p:sp>
        <p:nvSpPr>
          <p:cNvPr id="32771" name="Rectangle 3"/>
          <p:cNvSpPr>
            <a:spLocks noGrp="1" noRot="1" noChangeArrowheads="1"/>
          </p:cNvSpPr>
          <p:nvPr>
            <p:ph idx="1"/>
          </p:nvPr>
        </p:nvSpPr>
        <p:spPr>
          <a:xfrm>
            <a:off x="2438400" y="990601"/>
            <a:ext cx="7772400" cy="5318125"/>
          </a:xfrm>
        </p:spPr>
        <p:txBody>
          <a:bodyPr>
            <a:normAutofit/>
          </a:bodyPr>
          <a:lstStyle/>
          <a:p>
            <a:pPr eaLnBrk="1" hangingPunct="1">
              <a:lnSpc>
                <a:spcPct val="80000"/>
              </a:lnSpc>
              <a:buFont typeface="Symbol" pitchFamily="18" charset="2"/>
              <a:buChar char="·"/>
            </a:pPr>
            <a:r>
              <a:rPr lang="en-US" altLang="zh-CN" sz="2400" dirty="0">
                <a:latin typeface="Comic Sans MS" pitchFamily="66" charset="0"/>
              </a:rPr>
              <a:t>Performance means different things to different people, therefore its assessment is subtle</a:t>
            </a:r>
          </a:p>
          <a:p>
            <a:pPr eaLnBrk="1" hangingPunct="1">
              <a:lnSpc>
                <a:spcPct val="80000"/>
              </a:lnSpc>
              <a:buFont typeface="Symbol" pitchFamily="18" charset="2"/>
              <a:buChar char="·"/>
            </a:pPr>
            <a:endParaRPr lang="en-US" altLang="zh-CN" sz="2400" b="1" dirty="0">
              <a:latin typeface="Comic Sans MS" pitchFamily="66" charset="0"/>
            </a:endParaRPr>
          </a:p>
          <a:p>
            <a:pPr eaLnBrk="1" hangingPunct="1">
              <a:lnSpc>
                <a:spcPct val="80000"/>
              </a:lnSpc>
              <a:buFont typeface="Symbol" pitchFamily="18" charset="2"/>
              <a:buChar char="·"/>
            </a:pPr>
            <a:endParaRPr lang="en-US" altLang="zh-CN" sz="2000" b="1" dirty="0">
              <a:latin typeface="Comic Sans MS" pitchFamily="66" charset="0"/>
            </a:endParaRPr>
          </a:p>
          <a:p>
            <a:pPr eaLnBrk="1" hangingPunct="1">
              <a:lnSpc>
                <a:spcPct val="80000"/>
              </a:lnSpc>
              <a:buFont typeface="Symbol" pitchFamily="18" charset="2"/>
              <a:buChar char="·"/>
            </a:pPr>
            <a:endParaRPr lang="en-US" altLang="zh-CN" sz="2000" b="1" dirty="0">
              <a:latin typeface="Comic Sans MS" pitchFamily="66" charset="0"/>
            </a:endParaRPr>
          </a:p>
          <a:p>
            <a:pPr eaLnBrk="1" hangingPunct="1">
              <a:lnSpc>
                <a:spcPct val="80000"/>
              </a:lnSpc>
              <a:buFont typeface="Symbol" pitchFamily="18" charset="2"/>
              <a:buChar char="·"/>
            </a:pPr>
            <a:endParaRPr lang="en-US" altLang="zh-CN" sz="2000" b="1" dirty="0">
              <a:latin typeface="Comic Sans MS" pitchFamily="66" charset="0"/>
            </a:endParaRPr>
          </a:p>
          <a:p>
            <a:pPr eaLnBrk="1" hangingPunct="1">
              <a:lnSpc>
                <a:spcPct val="80000"/>
              </a:lnSpc>
              <a:buFont typeface="Symbol" pitchFamily="18" charset="2"/>
              <a:buChar char="·"/>
            </a:pPr>
            <a:endParaRPr lang="en-US" altLang="zh-CN" sz="2000" b="1" dirty="0">
              <a:latin typeface="Comic Sans MS" pitchFamily="66" charset="0"/>
            </a:endParaRPr>
          </a:p>
          <a:p>
            <a:pPr eaLnBrk="1" hangingPunct="1">
              <a:lnSpc>
                <a:spcPct val="80000"/>
              </a:lnSpc>
              <a:buFont typeface="Symbol" pitchFamily="18" charset="2"/>
              <a:buChar char="·"/>
            </a:pPr>
            <a:endParaRPr lang="en-US" altLang="zh-CN" sz="2000" b="1" dirty="0">
              <a:latin typeface="Comic Sans MS" pitchFamily="66" charset="0"/>
            </a:endParaRPr>
          </a:p>
          <a:p>
            <a:pPr eaLnBrk="1" hangingPunct="1">
              <a:lnSpc>
                <a:spcPct val="80000"/>
              </a:lnSpc>
              <a:buFont typeface="Symbol" pitchFamily="18" charset="2"/>
              <a:buChar char="·"/>
            </a:pPr>
            <a:endParaRPr lang="en-US" altLang="zh-CN" sz="2000" b="1" dirty="0">
              <a:latin typeface="Comic Sans MS" pitchFamily="66" charset="0"/>
            </a:endParaRPr>
          </a:p>
          <a:p>
            <a:pPr eaLnBrk="1" hangingPunct="1">
              <a:lnSpc>
                <a:spcPct val="80000"/>
              </a:lnSpc>
              <a:buFont typeface="Symbol" pitchFamily="18" charset="2"/>
              <a:buChar char="·"/>
            </a:pPr>
            <a:endParaRPr lang="en-US" altLang="zh-CN" sz="2000" b="1" dirty="0">
              <a:latin typeface="Comic Sans MS" pitchFamily="66" charset="0"/>
            </a:endParaRPr>
          </a:p>
          <a:p>
            <a:pPr eaLnBrk="1" hangingPunct="1">
              <a:lnSpc>
                <a:spcPct val="80000"/>
              </a:lnSpc>
              <a:buFont typeface="Symbol" pitchFamily="18" charset="2"/>
              <a:buChar char="·"/>
            </a:pPr>
            <a:endParaRPr lang="en-US" altLang="zh-CN" sz="2000" b="1" dirty="0">
              <a:latin typeface="Comic Sans MS" pitchFamily="66" charset="0"/>
            </a:endParaRPr>
          </a:p>
          <a:p>
            <a:pPr eaLnBrk="1" hangingPunct="1">
              <a:lnSpc>
                <a:spcPct val="80000"/>
              </a:lnSpc>
              <a:buFont typeface="Symbol" pitchFamily="18" charset="2"/>
              <a:buChar char="·"/>
            </a:pPr>
            <a:endParaRPr lang="en-US" altLang="zh-CN" sz="2000" b="1" dirty="0">
              <a:latin typeface="Comic Sans MS" pitchFamily="66" charset="0"/>
            </a:endParaRPr>
          </a:p>
          <a:p>
            <a:pPr eaLnBrk="1" hangingPunct="1">
              <a:lnSpc>
                <a:spcPct val="80000"/>
              </a:lnSpc>
              <a:buFont typeface="Symbol" pitchFamily="18" charset="2"/>
              <a:buChar char="·"/>
            </a:pPr>
            <a:endParaRPr lang="en-US" altLang="zh-CN" sz="2800" dirty="0">
              <a:solidFill>
                <a:srgbClr val="FF0000"/>
              </a:solidFill>
              <a:latin typeface="Comic Sans MS" pitchFamily="66" charset="0"/>
            </a:endParaRPr>
          </a:p>
          <a:p>
            <a:pPr eaLnBrk="1" hangingPunct="1">
              <a:lnSpc>
                <a:spcPct val="80000"/>
              </a:lnSpc>
              <a:buFont typeface="Symbol" pitchFamily="18" charset="2"/>
              <a:buChar char="·"/>
            </a:pPr>
            <a:r>
              <a:rPr lang="en-US" altLang="zh-CN" sz="2800" dirty="0">
                <a:solidFill>
                  <a:srgbClr val="FF0000"/>
                </a:solidFill>
                <a:latin typeface="Comic Sans MS" pitchFamily="66" charset="0"/>
              </a:rPr>
              <a:t>different perception</a:t>
            </a:r>
          </a:p>
          <a:p>
            <a:pPr lvl="1" eaLnBrk="1" hangingPunct="1">
              <a:lnSpc>
                <a:spcPct val="80000"/>
              </a:lnSpc>
              <a:buFont typeface="Symbol" pitchFamily="18" charset="2"/>
              <a:buChar char="·"/>
            </a:pPr>
            <a:r>
              <a:rPr lang="en-US" altLang="zh-CN" sz="2400" dirty="0">
                <a:solidFill>
                  <a:srgbClr val="0000FF"/>
                </a:solidFill>
                <a:latin typeface="Comic Sans MS" pitchFamily="66" charset="0"/>
              </a:rPr>
              <a:t>Criteria of performance evaluation differs among users and designers</a:t>
            </a:r>
          </a:p>
        </p:txBody>
      </p:sp>
      <p:pic>
        <p:nvPicPr>
          <p:cNvPr id="32772" name="Picture 4" descr="厨师做菜"/>
          <p:cNvPicPr>
            <a:picLocks noChangeAspect="1" noChangeArrowheads="1"/>
          </p:cNvPicPr>
          <p:nvPr/>
        </p:nvPicPr>
        <p:blipFill>
          <a:blip r:embed="rId2"/>
          <a:srcRect/>
          <a:stretch>
            <a:fillRect/>
          </a:stretch>
        </p:blipFill>
        <p:spPr bwMode="auto">
          <a:xfrm>
            <a:off x="2590800" y="2743200"/>
            <a:ext cx="2133600" cy="2057400"/>
          </a:xfrm>
          <a:prstGeom prst="rect">
            <a:avLst/>
          </a:prstGeom>
          <a:noFill/>
          <a:ln w="9525">
            <a:noFill/>
            <a:miter lim="800000"/>
            <a:headEnd/>
            <a:tailEnd/>
          </a:ln>
        </p:spPr>
      </p:pic>
      <p:grpSp>
        <p:nvGrpSpPr>
          <p:cNvPr id="2" name="Group 5"/>
          <p:cNvGrpSpPr>
            <a:grpSpLocks/>
          </p:cNvGrpSpPr>
          <p:nvPr/>
        </p:nvGrpSpPr>
        <p:grpSpPr bwMode="auto">
          <a:xfrm>
            <a:off x="1371600" y="1981201"/>
            <a:ext cx="2438400" cy="1158875"/>
            <a:chOff x="144" y="1968"/>
            <a:chExt cx="1536" cy="730"/>
          </a:xfrm>
        </p:grpSpPr>
        <p:sp>
          <p:nvSpPr>
            <p:cNvPr id="32780" name="AutoShape 6"/>
            <p:cNvSpPr>
              <a:spLocks noChangeArrowheads="1"/>
            </p:cNvSpPr>
            <p:nvPr/>
          </p:nvSpPr>
          <p:spPr bwMode="auto">
            <a:xfrm>
              <a:off x="144" y="1968"/>
              <a:ext cx="1488" cy="672"/>
            </a:xfrm>
            <a:prstGeom prst="wedgeEllipseCallout">
              <a:avLst>
                <a:gd name="adj1" fmla="val 42407"/>
                <a:gd name="adj2" fmla="val 87056"/>
              </a:avLst>
            </a:prstGeom>
            <a:noFill/>
            <a:ln w="9525">
              <a:solidFill>
                <a:schemeClr val="tx1"/>
              </a:solidFill>
              <a:miter lim="800000"/>
              <a:headEnd/>
              <a:tailEnd/>
            </a:ln>
          </p:spPr>
          <p:txBody>
            <a:bodyPr wrap="none" anchor="ctr"/>
            <a:lstStyle/>
            <a:p>
              <a:pPr algn="ctr"/>
              <a:endParaRPr kumimoji="1" lang="zh-CN" altLang="zh-CN" sz="2400">
                <a:latin typeface="Times New Roman" pitchFamily="18" charset="0"/>
              </a:endParaRPr>
            </a:p>
          </p:txBody>
        </p:sp>
        <p:sp>
          <p:nvSpPr>
            <p:cNvPr id="32781" name="Text Box 7"/>
            <p:cNvSpPr txBox="1">
              <a:spLocks noChangeArrowheads="1"/>
            </p:cNvSpPr>
            <p:nvPr/>
          </p:nvSpPr>
          <p:spPr bwMode="auto">
            <a:xfrm>
              <a:off x="240" y="2064"/>
              <a:ext cx="1440" cy="634"/>
            </a:xfrm>
            <a:prstGeom prst="rect">
              <a:avLst/>
            </a:prstGeom>
            <a:noFill/>
            <a:ln w="9525">
              <a:noFill/>
              <a:miter lim="800000"/>
              <a:headEnd/>
              <a:tailEnd/>
            </a:ln>
          </p:spPr>
          <p:txBody>
            <a:bodyPr>
              <a:spAutoFit/>
            </a:bodyPr>
            <a:lstStyle/>
            <a:p>
              <a:pPr algn="ctr"/>
              <a:r>
                <a:rPr kumimoji="1" lang="en-US" altLang="zh-CN" sz="2000">
                  <a:latin typeface="Comic Sans MS" pitchFamily="66" charset="0"/>
                </a:rPr>
                <a:t>Just a piece of </a:t>
              </a:r>
            </a:p>
            <a:p>
              <a:pPr algn="ctr"/>
              <a:r>
                <a:rPr kumimoji="1" lang="en-US" altLang="zh-CN" sz="2000">
                  <a:latin typeface="Comic Sans MS" pitchFamily="66" charset="0"/>
                </a:rPr>
                <a:t>cake ! Even for   50 guys</a:t>
              </a:r>
            </a:p>
          </p:txBody>
        </p:sp>
      </p:grpSp>
      <p:pic>
        <p:nvPicPr>
          <p:cNvPr id="32774" name="Picture 8" descr="waitingBoy"/>
          <p:cNvPicPr>
            <a:picLocks noChangeAspect="1" noChangeArrowheads="1"/>
          </p:cNvPicPr>
          <p:nvPr/>
        </p:nvPicPr>
        <p:blipFill>
          <a:blip r:embed="rId3"/>
          <a:srcRect/>
          <a:stretch>
            <a:fillRect/>
          </a:stretch>
        </p:blipFill>
        <p:spPr bwMode="auto">
          <a:xfrm>
            <a:off x="8229600" y="3124200"/>
            <a:ext cx="2057400" cy="1600200"/>
          </a:xfrm>
          <a:prstGeom prst="rect">
            <a:avLst/>
          </a:prstGeom>
          <a:noFill/>
          <a:ln w="9525">
            <a:noFill/>
            <a:miter lim="800000"/>
            <a:headEnd/>
            <a:tailEnd/>
          </a:ln>
        </p:spPr>
      </p:pic>
      <p:grpSp>
        <p:nvGrpSpPr>
          <p:cNvPr id="3" name="Group 9"/>
          <p:cNvGrpSpPr>
            <a:grpSpLocks/>
          </p:cNvGrpSpPr>
          <p:nvPr/>
        </p:nvGrpSpPr>
        <p:grpSpPr bwMode="auto">
          <a:xfrm>
            <a:off x="7389814" y="2057400"/>
            <a:ext cx="3278187" cy="914400"/>
            <a:chOff x="3552" y="1632"/>
            <a:chExt cx="2065" cy="576"/>
          </a:xfrm>
        </p:grpSpPr>
        <p:sp>
          <p:nvSpPr>
            <p:cNvPr id="32778" name="AutoShape 10"/>
            <p:cNvSpPr>
              <a:spLocks noChangeArrowheads="1"/>
            </p:cNvSpPr>
            <p:nvPr/>
          </p:nvSpPr>
          <p:spPr bwMode="auto">
            <a:xfrm>
              <a:off x="3552" y="1632"/>
              <a:ext cx="2064" cy="576"/>
            </a:xfrm>
            <a:prstGeom prst="wedgeEllipseCallout">
              <a:avLst>
                <a:gd name="adj1" fmla="val 33190"/>
                <a:gd name="adj2" fmla="val 130208"/>
              </a:avLst>
            </a:prstGeom>
            <a:noFill/>
            <a:ln w="9525">
              <a:solidFill>
                <a:schemeClr val="tx1"/>
              </a:solidFill>
              <a:miter lim="800000"/>
              <a:headEnd/>
              <a:tailEnd/>
            </a:ln>
          </p:spPr>
          <p:txBody>
            <a:bodyPr wrap="none" anchor="ctr"/>
            <a:lstStyle/>
            <a:p>
              <a:pPr algn="ctr"/>
              <a:endParaRPr kumimoji="1" lang="zh-CN" altLang="zh-CN" sz="2400">
                <a:latin typeface="Times New Roman" pitchFamily="18" charset="0"/>
              </a:endParaRPr>
            </a:p>
          </p:txBody>
        </p:sp>
        <p:sp>
          <p:nvSpPr>
            <p:cNvPr id="32779" name="Text Box 11"/>
            <p:cNvSpPr txBox="1">
              <a:spLocks noChangeArrowheads="1"/>
            </p:cNvSpPr>
            <p:nvPr/>
          </p:nvSpPr>
          <p:spPr bwMode="auto">
            <a:xfrm>
              <a:off x="3696" y="1680"/>
              <a:ext cx="1921" cy="442"/>
            </a:xfrm>
            <a:prstGeom prst="rect">
              <a:avLst/>
            </a:prstGeom>
            <a:noFill/>
            <a:ln w="9525">
              <a:noFill/>
              <a:miter lim="800000"/>
              <a:headEnd/>
              <a:tailEnd/>
            </a:ln>
          </p:spPr>
          <p:txBody>
            <a:bodyPr wrap="none">
              <a:spAutoFit/>
            </a:bodyPr>
            <a:lstStyle/>
            <a:p>
              <a:r>
                <a:rPr kumimoji="1" lang="en-US" altLang="zh-CN" sz="2000">
                  <a:latin typeface="Comic Sans MS" pitchFamily="66" charset="0"/>
                </a:rPr>
                <a:t>Faint ! When will </a:t>
              </a:r>
            </a:p>
            <a:p>
              <a:r>
                <a:rPr kumimoji="1" lang="en-US" altLang="zh-CN" sz="2000">
                  <a:latin typeface="Comic Sans MS" pitchFamily="66" charset="0"/>
                </a:rPr>
                <a:t>they bring me the meal?</a:t>
              </a:r>
              <a:endParaRPr kumimoji="1" lang="en-US" altLang="zh-CN" sz="2400">
                <a:latin typeface="Times New Roman" pitchFamily="18" charset="0"/>
              </a:endParaRPr>
            </a:p>
          </p:txBody>
        </p:sp>
      </p:grpSp>
      <p:pic>
        <p:nvPicPr>
          <p:cNvPr id="32776" name="Picture 12" descr="waiter"/>
          <p:cNvPicPr>
            <a:picLocks noChangeAspect="1" noChangeArrowheads="1"/>
          </p:cNvPicPr>
          <p:nvPr/>
        </p:nvPicPr>
        <p:blipFill>
          <a:blip r:embed="rId4"/>
          <a:srcRect/>
          <a:stretch>
            <a:fillRect/>
          </a:stretch>
        </p:blipFill>
        <p:spPr bwMode="auto">
          <a:xfrm>
            <a:off x="5257800" y="2743200"/>
            <a:ext cx="1600200" cy="2057400"/>
          </a:xfrm>
          <a:prstGeom prst="rect">
            <a:avLst/>
          </a:prstGeom>
          <a:noFill/>
          <a:ln w="9525">
            <a:noFill/>
            <a:miter lim="800000"/>
            <a:headEnd/>
            <a:tailEnd/>
          </a:ln>
        </p:spPr>
      </p:pic>
      <p:sp>
        <p:nvSpPr>
          <p:cNvPr id="32777" name="Text Box 13"/>
          <p:cNvSpPr txBox="1">
            <a:spLocks noChangeArrowheads="1"/>
          </p:cNvSpPr>
          <p:nvPr/>
        </p:nvSpPr>
        <p:spPr bwMode="auto">
          <a:xfrm>
            <a:off x="4648200" y="2286001"/>
            <a:ext cx="2616200" cy="396875"/>
          </a:xfrm>
          <a:prstGeom prst="rect">
            <a:avLst/>
          </a:prstGeom>
          <a:noFill/>
          <a:ln w="9525">
            <a:noFill/>
            <a:miter lim="800000"/>
            <a:headEnd/>
            <a:tailEnd/>
          </a:ln>
        </p:spPr>
        <p:txBody>
          <a:bodyPr wrap="none">
            <a:spAutoFit/>
          </a:bodyPr>
          <a:lstStyle/>
          <a:p>
            <a:r>
              <a:rPr kumimoji="1" lang="en-US" altLang="zh-CN" sz="2000">
                <a:latin typeface="Comic Sans MS" pitchFamily="66" charset="0"/>
              </a:rPr>
              <a:t>Sorry, Lady is first !</a:t>
            </a:r>
            <a:endParaRPr kumimoji="1" lang="en-US" altLang="zh-CN" sz="2400">
              <a:latin typeface="Times New Roman"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B6CFF-B253-AE38-863C-6FE8B3F588F5}"/>
              </a:ext>
            </a:extLst>
          </p:cNvPr>
          <p:cNvSpPr>
            <a:spLocks noGrp="1"/>
          </p:cNvSpPr>
          <p:nvPr>
            <p:ph type="title"/>
          </p:nvPr>
        </p:nvSpPr>
        <p:spPr/>
        <p:txBody>
          <a:bodyPr/>
          <a:lstStyle/>
          <a:p>
            <a:endParaRPr lang="en-CN"/>
          </a:p>
        </p:txBody>
      </p:sp>
      <p:sp>
        <p:nvSpPr>
          <p:cNvPr id="3" name="Content Placeholder 2">
            <a:extLst>
              <a:ext uri="{FF2B5EF4-FFF2-40B4-BE49-F238E27FC236}">
                <a16:creationId xmlns:a16="http://schemas.microsoft.com/office/drawing/2014/main" id="{03629265-2F80-9CFC-812A-8473C1410FF2}"/>
              </a:ext>
            </a:extLst>
          </p:cNvPr>
          <p:cNvSpPr>
            <a:spLocks noGrp="1"/>
          </p:cNvSpPr>
          <p:nvPr>
            <p:ph idx="1"/>
          </p:nvPr>
        </p:nvSpPr>
        <p:spPr/>
        <p:txBody>
          <a:bodyPr/>
          <a:lstStyle/>
          <a:p>
            <a:endParaRPr lang="en-CN"/>
          </a:p>
        </p:txBody>
      </p:sp>
    </p:spTree>
    <p:extLst>
      <p:ext uri="{BB962C8B-B14F-4D97-AF65-F5344CB8AC3E}">
        <p14:creationId xmlns:p14="http://schemas.microsoft.com/office/powerpoint/2010/main" val="1903939858"/>
      </p:ext>
    </p:extLst>
  </p:cSld>
  <p:clrMapOvr>
    <a:masterClrMapping/>
  </p:clrMapOvr>
  <p:transition spd="slow">
    <p:pull dir="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rrowheads="1"/>
          </p:cNvSpPr>
          <p:nvPr>
            <p:ph type="title"/>
          </p:nvPr>
        </p:nvSpPr>
        <p:spPr>
          <a:xfrm>
            <a:off x="2711450" y="0"/>
            <a:ext cx="7956550" cy="990600"/>
          </a:xfrm>
        </p:spPr>
        <p:txBody>
          <a:bodyPr>
            <a:normAutofit/>
          </a:bodyPr>
          <a:lstStyle/>
          <a:p>
            <a:pPr eaLnBrk="1" hangingPunct="1"/>
            <a:r>
              <a:rPr lang="en-US" altLang="zh-CN" dirty="0">
                <a:solidFill>
                  <a:schemeClr val="bg1"/>
                </a:solidFill>
              </a:rPr>
              <a:t>Perf. Metrics --response time</a:t>
            </a:r>
            <a:endParaRPr lang="en-US" altLang="zh-CN" b="1" dirty="0">
              <a:solidFill>
                <a:schemeClr val="bg1"/>
              </a:solidFill>
              <a:latin typeface="Arial Narrow" pitchFamily="34" charset="0"/>
            </a:endParaRPr>
          </a:p>
        </p:txBody>
      </p:sp>
      <p:sp>
        <p:nvSpPr>
          <p:cNvPr id="33795" name="Rectangle 3"/>
          <p:cNvSpPr>
            <a:spLocks noGrp="1" noRot="1" noChangeArrowheads="1"/>
          </p:cNvSpPr>
          <p:nvPr>
            <p:ph idx="1"/>
          </p:nvPr>
        </p:nvSpPr>
        <p:spPr>
          <a:xfrm>
            <a:off x="1487488" y="1191039"/>
            <a:ext cx="8534400" cy="4876800"/>
          </a:xfrm>
        </p:spPr>
        <p:txBody>
          <a:bodyPr/>
          <a:lstStyle/>
          <a:p>
            <a:pPr eaLnBrk="1" hangingPunct="1"/>
            <a:r>
              <a:rPr lang="en-US" altLang="zh-CN" sz="2800" b="1" dirty="0">
                <a:solidFill>
                  <a:srgbClr val="000000"/>
                </a:solidFill>
                <a:latin typeface="Comic Sans MS" pitchFamily="66" charset="0"/>
              </a:rPr>
              <a:t>Wall-clock time</a:t>
            </a:r>
          </a:p>
          <a:p>
            <a:pPr lvl="1" eaLnBrk="1" hangingPunct="1"/>
            <a:r>
              <a:rPr lang="en-US" altLang="zh-CN" sz="2400" dirty="0">
                <a:solidFill>
                  <a:srgbClr val="000000"/>
                </a:solidFill>
                <a:latin typeface="Comic Sans MS" pitchFamily="66" charset="0"/>
              </a:rPr>
              <a:t>Start the program and watch the clock -</a:t>
            </a:r>
          </a:p>
          <a:p>
            <a:pPr lvl="1" eaLnBrk="1" hangingPunct="1"/>
            <a:r>
              <a:rPr lang="en-US" altLang="zh-CN" sz="2400" dirty="0">
                <a:solidFill>
                  <a:srgbClr val="000000"/>
                </a:solidFill>
                <a:latin typeface="Comic Sans MS" pitchFamily="66" charset="0"/>
              </a:rPr>
              <a:t>when the program ends, that’s the total </a:t>
            </a:r>
            <a:r>
              <a:rPr lang="en-US" altLang="zh-CN" sz="2400" dirty="0">
                <a:solidFill>
                  <a:srgbClr val="FD0128"/>
                </a:solidFill>
                <a:latin typeface="Comic Sans MS" pitchFamily="66" charset="0"/>
              </a:rPr>
              <a:t>wall-clock time</a:t>
            </a:r>
          </a:p>
          <a:p>
            <a:pPr lvl="1" eaLnBrk="1" hangingPunct="1"/>
            <a:r>
              <a:rPr lang="en-US" altLang="zh-CN" sz="2400" dirty="0">
                <a:solidFill>
                  <a:srgbClr val="000000"/>
                </a:solidFill>
                <a:latin typeface="Comic Sans MS" pitchFamily="66" charset="0"/>
              </a:rPr>
              <a:t>Also called </a:t>
            </a:r>
            <a:r>
              <a:rPr lang="en-US" altLang="zh-CN" sz="2400" dirty="0">
                <a:solidFill>
                  <a:srgbClr val="FD0128"/>
                </a:solidFill>
                <a:latin typeface="Comic Sans MS" pitchFamily="66" charset="0"/>
              </a:rPr>
              <a:t>response time </a:t>
            </a:r>
            <a:r>
              <a:rPr lang="en-US" altLang="zh-CN" sz="2400" dirty="0">
                <a:solidFill>
                  <a:srgbClr val="000000"/>
                </a:solidFill>
                <a:latin typeface="Comic Sans MS" pitchFamily="66" charset="0"/>
              </a:rPr>
              <a:t>or </a:t>
            </a:r>
            <a:r>
              <a:rPr lang="en-US" altLang="zh-CN" sz="2400" dirty="0">
                <a:solidFill>
                  <a:srgbClr val="FD0128"/>
                </a:solidFill>
                <a:latin typeface="Comic Sans MS" pitchFamily="66" charset="0"/>
              </a:rPr>
              <a:t>elapsed time or </a:t>
            </a:r>
          </a:p>
          <a:p>
            <a:pPr lvl="1" eaLnBrk="1" hangingPunct="1"/>
            <a:r>
              <a:rPr lang="en-US" altLang="zh-CN" sz="2400" dirty="0">
                <a:solidFill>
                  <a:srgbClr val="000000"/>
                </a:solidFill>
                <a:latin typeface="Comic Sans MS" pitchFamily="66" charset="0"/>
              </a:rPr>
              <a:t>Measures </a:t>
            </a:r>
            <a:r>
              <a:rPr lang="en-US" altLang="zh-CN" sz="2400" dirty="0">
                <a:solidFill>
                  <a:srgbClr val="0000FF"/>
                </a:solidFill>
                <a:latin typeface="Comic Sans MS" pitchFamily="66" charset="0"/>
              </a:rPr>
              <a:t>user perception</a:t>
            </a:r>
            <a:r>
              <a:rPr lang="en-US" altLang="zh-CN" sz="2400" dirty="0">
                <a:solidFill>
                  <a:srgbClr val="000000"/>
                </a:solidFill>
                <a:latin typeface="Comic Sans MS" pitchFamily="66" charset="0"/>
              </a:rPr>
              <a:t> of the system speed</a:t>
            </a:r>
            <a:endParaRPr lang="en-US" altLang="zh-CN" sz="2400" dirty="0">
              <a:solidFill>
                <a:srgbClr val="FD0128"/>
              </a:solidFill>
              <a:latin typeface="Comic Sans MS" pitchFamily="66" charset="0"/>
            </a:endParaRPr>
          </a:p>
          <a:p>
            <a:pPr eaLnBrk="1" hangingPunct="1"/>
            <a:r>
              <a:rPr lang="en-US" altLang="zh-CN" sz="2800" b="1" dirty="0">
                <a:solidFill>
                  <a:srgbClr val="000000"/>
                </a:solidFill>
                <a:latin typeface="Comic Sans MS" pitchFamily="66" charset="0"/>
              </a:rPr>
              <a:t>Problems with wall-clock time</a:t>
            </a:r>
          </a:p>
          <a:p>
            <a:pPr lvl="1" eaLnBrk="1" hangingPunct="1"/>
            <a:r>
              <a:rPr lang="en-US" altLang="zh-CN" sz="2400" dirty="0">
                <a:solidFill>
                  <a:srgbClr val="000000"/>
                </a:solidFill>
                <a:latin typeface="Comic Sans MS" pitchFamily="66" charset="0"/>
              </a:rPr>
              <a:t>What if more than one program is running on</a:t>
            </a:r>
          </a:p>
          <a:p>
            <a:pPr lvl="1" eaLnBrk="1" hangingPunct="1">
              <a:buFont typeface="Wingdings" pitchFamily="2" charset="2"/>
              <a:buNone/>
            </a:pPr>
            <a:r>
              <a:rPr lang="en-US" altLang="zh-CN" sz="2400" dirty="0">
                <a:solidFill>
                  <a:srgbClr val="000000"/>
                </a:solidFill>
                <a:latin typeface="Comic Sans MS" pitchFamily="66" charset="0"/>
              </a:rPr>
              <a:t>   the same machine ?</a:t>
            </a:r>
          </a:p>
          <a:p>
            <a:pPr lvl="1" eaLnBrk="1" hangingPunct="1"/>
            <a:r>
              <a:rPr lang="en-US" altLang="zh-CN" sz="2400" dirty="0">
                <a:solidFill>
                  <a:srgbClr val="000000"/>
                </a:solidFill>
                <a:latin typeface="Comic Sans MS" pitchFamily="66" charset="0"/>
              </a:rPr>
              <a:t>What if the program asks for user input ?</a:t>
            </a:r>
          </a:p>
        </p:txBody>
      </p:sp>
      <p:pic>
        <p:nvPicPr>
          <p:cNvPr id="33796" name="Picture 4"/>
          <p:cNvPicPr>
            <a:picLocks noChangeAspect="1" noChangeArrowheads="1"/>
          </p:cNvPicPr>
          <p:nvPr/>
        </p:nvPicPr>
        <p:blipFill>
          <a:blip r:embed="rId2"/>
          <a:srcRect/>
          <a:stretch>
            <a:fillRect/>
          </a:stretch>
        </p:blipFill>
        <p:spPr bwMode="auto">
          <a:xfrm>
            <a:off x="9264352" y="4271140"/>
            <a:ext cx="1933127" cy="1997138"/>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rrowheads="1"/>
          </p:cNvSpPr>
          <p:nvPr>
            <p:ph type="title"/>
          </p:nvPr>
        </p:nvSpPr>
        <p:spPr>
          <a:xfrm>
            <a:off x="1881159" y="0"/>
            <a:ext cx="8588405" cy="838200"/>
          </a:xfrm>
        </p:spPr>
        <p:txBody>
          <a:bodyPr/>
          <a:lstStyle/>
          <a:p>
            <a:pPr eaLnBrk="1" hangingPunct="1"/>
            <a:r>
              <a:rPr lang="en-US" altLang="zh-CN" sz="4000" dirty="0">
                <a:solidFill>
                  <a:schemeClr val="bg1"/>
                </a:solidFill>
              </a:rPr>
              <a:t>Performance Metrics --CPU time</a:t>
            </a:r>
          </a:p>
        </p:txBody>
      </p:sp>
      <p:sp>
        <p:nvSpPr>
          <p:cNvPr id="34819" name="Rectangle 3"/>
          <p:cNvSpPr>
            <a:spLocks noGrp="1" noRot="1" noChangeArrowheads="1"/>
          </p:cNvSpPr>
          <p:nvPr>
            <p:ph idx="1"/>
          </p:nvPr>
        </p:nvSpPr>
        <p:spPr>
          <a:xfrm>
            <a:off x="1343472" y="1066800"/>
            <a:ext cx="10116616" cy="5791200"/>
          </a:xfrm>
        </p:spPr>
        <p:txBody>
          <a:bodyPr>
            <a:normAutofit fontScale="92500" lnSpcReduction="10000"/>
          </a:bodyPr>
          <a:lstStyle/>
          <a:p>
            <a:pPr eaLnBrk="1" hangingPunct="1">
              <a:lnSpc>
                <a:spcPct val="90000"/>
              </a:lnSpc>
            </a:pPr>
            <a:r>
              <a:rPr lang="en-US" altLang="zh-CN" sz="3200" dirty="0">
                <a:latin typeface="Comic Sans MS" pitchFamily="66" charset="0"/>
              </a:rPr>
              <a:t>Measures the time the CPU is computing, (not waiting for I/O)</a:t>
            </a:r>
          </a:p>
          <a:p>
            <a:pPr lvl="1" eaLnBrk="1" hangingPunct="1">
              <a:lnSpc>
                <a:spcPct val="90000"/>
              </a:lnSpc>
            </a:pPr>
            <a:r>
              <a:rPr lang="en-US" altLang="zh-CN" sz="2800" dirty="0">
                <a:solidFill>
                  <a:srgbClr val="000000"/>
                </a:solidFill>
                <a:latin typeface="Comic Sans MS" pitchFamily="66" charset="0"/>
              </a:rPr>
              <a:t>Measures </a:t>
            </a:r>
            <a:r>
              <a:rPr lang="en-US" altLang="zh-CN" sz="2800" dirty="0">
                <a:solidFill>
                  <a:srgbClr val="0000FF"/>
                </a:solidFill>
                <a:latin typeface="Comic Sans MS" pitchFamily="66" charset="0"/>
              </a:rPr>
              <a:t>designer perception</a:t>
            </a:r>
            <a:r>
              <a:rPr lang="en-US" altLang="zh-CN" sz="2800" dirty="0">
                <a:solidFill>
                  <a:srgbClr val="000000"/>
                </a:solidFill>
                <a:latin typeface="Comic Sans MS" pitchFamily="66" charset="0"/>
              </a:rPr>
              <a:t> of the CPU speed</a:t>
            </a:r>
            <a:endParaRPr lang="en-US" altLang="zh-CN" sz="2800" dirty="0">
              <a:latin typeface="Comic Sans MS" pitchFamily="66" charset="0"/>
            </a:endParaRPr>
          </a:p>
          <a:p>
            <a:pPr eaLnBrk="1" hangingPunct="1">
              <a:lnSpc>
                <a:spcPct val="70000"/>
              </a:lnSpc>
              <a:spcBef>
                <a:spcPct val="45000"/>
              </a:spcBef>
            </a:pPr>
            <a:r>
              <a:rPr lang="en-US" altLang="zh-CN" sz="3200" dirty="0">
                <a:solidFill>
                  <a:srgbClr val="000000"/>
                </a:solidFill>
                <a:latin typeface="Comic Sans MS" pitchFamily="66" charset="0"/>
              </a:rPr>
              <a:t>CPU time is further divided into:</a:t>
            </a:r>
          </a:p>
          <a:p>
            <a:pPr lvl="1" eaLnBrk="1" hangingPunct="1">
              <a:lnSpc>
                <a:spcPct val="70000"/>
              </a:lnSpc>
            </a:pPr>
            <a:r>
              <a:rPr lang="en-US" altLang="zh-CN" sz="2800" dirty="0">
                <a:solidFill>
                  <a:srgbClr val="FF0000"/>
                </a:solidFill>
                <a:latin typeface="Comic Sans MS" pitchFamily="66" charset="0"/>
              </a:rPr>
              <a:t>User time</a:t>
            </a:r>
            <a:r>
              <a:rPr lang="en-US" altLang="zh-CN" sz="2800" dirty="0">
                <a:solidFill>
                  <a:srgbClr val="000000"/>
                </a:solidFill>
                <a:latin typeface="Comic Sans MS" pitchFamily="66" charset="0"/>
              </a:rPr>
              <a:t> - time spent in user mode</a:t>
            </a:r>
          </a:p>
          <a:p>
            <a:pPr lvl="1" eaLnBrk="1" hangingPunct="1">
              <a:lnSpc>
                <a:spcPct val="70000"/>
              </a:lnSpc>
            </a:pPr>
            <a:r>
              <a:rPr lang="en-US" altLang="zh-CN" sz="2800" dirty="0">
                <a:solidFill>
                  <a:srgbClr val="FF0000"/>
                </a:solidFill>
                <a:latin typeface="Comic Sans MS" pitchFamily="66" charset="0"/>
              </a:rPr>
              <a:t>System time</a:t>
            </a:r>
            <a:r>
              <a:rPr lang="en-US" altLang="zh-CN" sz="2800" dirty="0">
                <a:solidFill>
                  <a:srgbClr val="000000"/>
                </a:solidFill>
                <a:latin typeface="Comic Sans MS" pitchFamily="66" charset="0"/>
              </a:rPr>
              <a:t> - time spent in the operating system (OS)</a:t>
            </a:r>
          </a:p>
          <a:p>
            <a:pPr eaLnBrk="1" hangingPunct="1"/>
            <a:r>
              <a:rPr lang="en-US" altLang="zh-CN" sz="3200" dirty="0">
                <a:solidFill>
                  <a:srgbClr val="000000"/>
                </a:solidFill>
                <a:latin typeface="Comic Sans MS" pitchFamily="66" charset="0"/>
              </a:rPr>
              <a:t>Unix time command reports CPU time as:</a:t>
            </a:r>
          </a:p>
          <a:p>
            <a:pPr lvl="1" eaLnBrk="1" hangingPunct="1"/>
            <a:r>
              <a:rPr lang="en-US" altLang="zh-CN" b="1" dirty="0">
                <a:solidFill>
                  <a:srgbClr val="0000FF"/>
                </a:solidFill>
                <a:latin typeface="Comic Sans MS" pitchFamily="66" charset="0"/>
              </a:rPr>
              <a:t>90.7u 12.9s 2:39 65%</a:t>
            </a:r>
          </a:p>
          <a:p>
            <a:pPr lvl="1" eaLnBrk="1" hangingPunct="1"/>
            <a:r>
              <a:rPr lang="en-US" altLang="zh-CN" b="1" dirty="0">
                <a:solidFill>
                  <a:srgbClr val="000000"/>
                </a:solidFill>
                <a:latin typeface="Comic Sans MS" pitchFamily="66" charset="0"/>
              </a:rPr>
              <a:t>90.7 user CPU seconds (in the user’s program)</a:t>
            </a:r>
          </a:p>
          <a:p>
            <a:pPr lvl="1" eaLnBrk="1" hangingPunct="1"/>
            <a:r>
              <a:rPr lang="en-US" altLang="zh-CN" b="1" dirty="0">
                <a:solidFill>
                  <a:srgbClr val="000000"/>
                </a:solidFill>
                <a:latin typeface="Comic Sans MS" pitchFamily="66" charset="0"/>
              </a:rPr>
              <a:t>12.9 system CPU seconds (in the system calls e.g. </a:t>
            </a:r>
            <a:r>
              <a:rPr lang="en-US" altLang="zh-CN" b="1" dirty="0" err="1">
                <a:solidFill>
                  <a:srgbClr val="000000"/>
                </a:solidFill>
                <a:latin typeface="Comic Sans MS" pitchFamily="66" charset="0"/>
              </a:rPr>
              <a:t>printf</a:t>
            </a:r>
            <a:r>
              <a:rPr lang="en-US" altLang="zh-CN" b="1" dirty="0">
                <a:solidFill>
                  <a:srgbClr val="000000"/>
                </a:solidFill>
                <a:latin typeface="Comic Sans MS" pitchFamily="66" charset="0"/>
              </a:rPr>
              <a:t>)</a:t>
            </a:r>
          </a:p>
          <a:p>
            <a:pPr lvl="1" eaLnBrk="1" hangingPunct="1"/>
            <a:r>
              <a:rPr lang="en-US" altLang="zh-CN" b="1" dirty="0">
                <a:solidFill>
                  <a:srgbClr val="000000"/>
                </a:solidFill>
                <a:latin typeface="Comic Sans MS" pitchFamily="66" charset="0"/>
              </a:rPr>
              <a:t>2 minutes, 39 seconds wall-clock time</a:t>
            </a:r>
          </a:p>
          <a:p>
            <a:pPr lvl="1" eaLnBrk="1" hangingPunct="1"/>
            <a:r>
              <a:rPr lang="en-US" altLang="zh-CN" b="1" dirty="0">
                <a:solidFill>
                  <a:srgbClr val="000000"/>
                </a:solidFill>
                <a:latin typeface="Comic Sans MS" pitchFamily="66" charset="0"/>
              </a:rPr>
              <a:t>65% of the wall clock time was spent running on the CPU</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Rot="1" noChangeArrowheads="1"/>
          </p:cNvSpPr>
          <p:nvPr>
            <p:ph type="title"/>
          </p:nvPr>
        </p:nvSpPr>
        <p:spPr>
          <a:xfrm>
            <a:off x="2024035" y="1"/>
            <a:ext cx="8445529" cy="1052513"/>
          </a:xfrm>
        </p:spPr>
        <p:txBody>
          <a:bodyPr/>
          <a:lstStyle/>
          <a:p>
            <a:pPr eaLnBrk="1" hangingPunct="1"/>
            <a:r>
              <a:rPr lang="en-US" altLang="zh-CN" sz="3600" dirty="0">
                <a:solidFill>
                  <a:schemeClr val="bg1"/>
                </a:solidFill>
              </a:rPr>
              <a:t>Performance Metrics --throughput</a:t>
            </a:r>
          </a:p>
        </p:txBody>
      </p:sp>
      <p:sp>
        <p:nvSpPr>
          <p:cNvPr id="35843" name="Rectangle 3"/>
          <p:cNvSpPr>
            <a:spLocks noGrp="1" noRot="1" noChangeArrowheads="1"/>
          </p:cNvSpPr>
          <p:nvPr>
            <p:ph idx="1"/>
          </p:nvPr>
        </p:nvSpPr>
        <p:spPr>
          <a:xfrm>
            <a:off x="1630364" y="1124744"/>
            <a:ext cx="8839200" cy="5029200"/>
          </a:xfrm>
        </p:spPr>
        <p:txBody>
          <a:bodyPr>
            <a:normAutofit/>
          </a:bodyPr>
          <a:lstStyle/>
          <a:p>
            <a:pPr eaLnBrk="1" hangingPunct="1">
              <a:lnSpc>
                <a:spcPct val="80000"/>
              </a:lnSpc>
            </a:pPr>
            <a:r>
              <a:rPr lang="en-US" altLang="zh-CN" sz="2400" b="1" dirty="0">
                <a:solidFill>
                  <a:srgbClr val="000000"/>
                </a:solidFill>
                <a:latin typeface="Comic Sans MS" pitchFamily="66" charset="0"/>
              </a:rPr>
              <a:t>Amount of work done in a given time</a:t>
            </a:r>
          </a:p>
          <a:p>
            <a:pPr lvl="1" eaLnBrk="1" hangingPunct="1">
              <a:lnSpc>
                <a:spcPct val="80000"/>
              </a:lnSpc>
            </a:pPr>
            <a:r>
              <a:rPr lang="en-US" altLang="zh-CN" sz="2400" dirty="0">
                <a:solidFill>
                  <a:srgbClr val="000000"/>
                </a:solidFill>
                <a:latin typeface="Comic Sans MS" pitchFamily="66" charset="0"/>
              </a:rPr>
              <a:t>Measure </a:t>
            </a:r>
            <a:r>
              <a:rPr lang="en-US" altLang="zh-CN" sz="2400" dirty="0">
                <a:solidFill>
                  <a:srgbClr val="0000FF"/>
                </a:solidFill>
                <a:latin typeface="Comic Sans MS" pitchFamily="66" charset="0"/>
              </a:rPr>
              <a:t>administrator perception</a:t>
            </a:r>
            <a:r>
              <a:rPr lang="en-US" altLang="zh-CN" sz="2400" dirty="0">
                <a:solidFill>
                  <a:srgbClr val="000000"/>
                </a:solidFill>
                <a:latin typeface="Comic Sans MS" pitchFamily="66" charset="0"/>
              </a:rPr>
              <a:t> of the system perf.</a:t>
            </a:r>
            <a:r>
              <a:rPr lang="en-US" altLang="zh-CN" sz="2000" b="1" dirty="0">
                <a:solidFill>
                  <a:srgbClr val="000000"/>
                </a:solidFill>
                <a:latin typeface="Comic Sans MS" pitchFamily="66" charset="0"/>
              </a:rPr>
              <a:t> </a:t>
            </a:r>
          </a:p>
          <a:p>
            <a:pPr eaLnBrk="1" hangingPunct="1">
              <a:lnSpc>
                <a:spcPct val="80000"/>
              </a:lnSpc>
            </a:pPr>
            <a:r>
              <a:rPr lang="en-US" altLang="zh-CN" sz="2400" b="1" dirty="0">
                <a:solidFill>
                  <a:srgbClr val="000000"/>
                </a:solidFill>
                <a:latin typeface="Comic Sans MS" pitchFamily="66" charset="0"/>
              </a:rPr>
              <a:t>We often use throughput to measure</a:t>
            </a:r>
          </a:p>
          <a:p>
            <a:pPr lvl="1" eaLnBrk="1" hangingPunct="1">
              <a:lnSpc>
                <a:spcPct val="70000"/>
              </a:lnSpc>
            </a:pPr>
            <a:r>
              <a:rPr lang="en-US" altLang="zh-CN" sz="2000" dirty="0">
                <a:solidFill>
                  <a:srgbClr val="000000"/>
                </a:solidFill>
                <a:latin typeface="Comic Sans MS" pitchFamily="66" charset="0"/>
              </a:rPr>
              <a:t>Number of lines of code per day</a:t>
            </a:r>
          </a:p>
          <a:p>
            <a:pPr lvl="1" eaLnBrk="1" hangingPunct="1">
              <a:lnSpc>
                <a:spcPct val="70000"/>
              </a:lnSpc>
            </a:pPr>
            <a:r>
              <a:rPr lang="en-US" altLang="zh-CN" sz="2000" dirty="0">
                <a:solidFill>
                  <a:srgbClr val="000000"/>
                </a:solidFill>
                <a:latin typeface="Comic Sans MS" pitchFamily="66" charset="0"/>
              </a:rPr>
              <a:t>Number bits per second transmitted over a wire</a:t>
            </a:r>
          </a:p>
          <a:p>
            <a:pPr lvl="1" eaLnBrk="1" hangingPunct="1">
              <a:lnSpc>
                <a:spcPct val="70000"/>
              </a:lnSpc>
            </a:pPr>
            <a:r>
              <a:rPr lang="en-US" altLang="zh-CN" sz="2000" dirty="0">
                <a:solidFill>
                  <a:srgbClr val="000000"/>
                </a:solidFill>
                <a:latin typeface="Comic Sans MS" pitchFamily="66" charset="0"/>
              </a:rPr>
              <a:t>Number of web pages served</a:t>
            </a:r>
          </a:p>
          <a:p>
            <a:pPr eaLnBrk="1" hangingPunct="1">
              <a:lnSpc>
                <a:spcPct val="80000"/>
              </a:lnSpc>
            </a:pPr>
            <a:r>
              <a:rPr lang="en-US" altLang="zh-CN" sz="2400" b="1" dirty="0">
                <a:solidFill>
                  <a:srgbClr val="000000"/>
                </a:solidFill>
                <a:latin typeface="Comic Sans MS" pitchFamily="66" charset="0"/>
              </a:rPr>
              <a:t>In contrast to latency</a:t>
            </a:r>
          </a:p>
          <a:p>
            <a:pPr lvl="1" eaLnBrk="1" hangingPunct="1">
              <a:lnSpc>
                <a:spcPct val="70000"/>
              </a:lnSpc>
            </a:pPr>
            <a:r>
              <a:rPr lang="en-US" altLang="zh-CN" sz="2000" dirty="0">
                <a:solidFill>
                  <a:srgbClr val="000000"/>
                </a:solidFill>
                <a:latin typeface="Comic Sans MS" pitchFamily="66" charset="0"/>
              </a:rPr>
              <a:t>amount of time to produce 1 line of code</a:t>
            </a:r>
          </a:p>
          <a:p>
            <a:pPr lvl="1" eaLnBrk="1" hangingPunct="1">
              <a:lnSpc>
                <a:spcPct val="70000"/>
              </a:lnSpc>
            </a:pPr>
            <a:r>
              <a:rPr lang="en-US" altLang="zh-CN" sz="2000" dirty="0">
                <a:solidFill>
                  <a:srgbClr val="000000"/>
                </a:solidFill>
                <a:latin typeface="Comic Sans MS" pitchFamily="66" charset="0"/>
              </a:rPr>
              <a:t>amount of time to send 1 bit over a wire</a:t>
            </a:r>
          </a:p>
          <a:p>
            <a:pPr lvl="1" eaLnBrk="1" hangingPunct="1">
              <a:lnSpc>
                <a:spcPct val="70000"/>
              </a:lnSpc>
            </a:pPr>
            <a:r>
              <a:rPr lang="en-US" altLang="zh-CN" sz="2000" dirty="0">
                <a:solidFill>
                  <a:srgbClr val="000000"/>
                </a:solidFill>
                <a:latin typeface="Comic Sans MS" pitchFamily="66" charset="0"/>
              </a:rPr>
              <a:t>Amount of time spent waiting to receive web page</a:t>
            </a:r>
            <a:endParaRPr lang="en-US" altLang="zh-CN" dirty="0">
              <a:solidFill>
                <a:srgbClr val="000000"/>
              </a:solidFill>
              <a:latin typeface="Comic Sans MS" pitchFamily="66" charset="0"/>
            </a:endParaRPr>
          </a:p>
          <a:p>
            <a:pPr eaLnBrk="1" hangingPunct="1">
              <a:lnSpc>
                <a:spcPct val="80000"/>
              </a:lnSpc>
            </a:pPr>
            <a:r>
              <a:rPr lang="en-US" altLang="zh-CN" sz="2400" b="1" dirty="0">
                <a:solidFill>
                  <a:srgbClr val="000000"/>
                </a:solidFill>
                <a:latin typeface="Comic Sans MS" pitchFamily="66" charset="0"/>
              </a:rPr>
              <a:t>Often, processor performance is only quoted in terms of relative latency</a:t>
            </a:r>
          </a:p>
          <a:p>
            <a:pPr lvl="1" eaLnBrk="1" hangingPunct="1">
              <a:lnSpc>
                <a:spcPct val="70000"/>
              </a:lnSpc>
            </a:pPr>
            <a:r>
              <a:rPr lang="en-US" altLang="zh-CN" sz="2000" dirty="0">
                <a:solidFill>
                  <a:srgbClr val="000000"/>
                </a:solidFill>
                <a:latin typeface="Comic Sans MS" pitchFamily="66" charset="0"/>
              </a:rPr>
              <a:t>Program A ran 10 times faster than program B</a:t>
            </a:r>
          </a:p>
          <a:p>
            <a:pPr eaLnBrk="1" hangingPunct="1">
              <a:lnSpc>
                <a:spcPct val="80000"/>
              </a:lnSpc>
            </a:pPr>
            <a:r>
              <a:rPr lang="en-US" altLang="zh-CN" sz="2400" b="1" dirty="0">
                <a:solidFill>
                  <a:srgbClr val="000000"/>
                </a:solidFill>
                <a:latin typeface="Comic Sans MS" pitchFamily="66" charset="0"/>
              </a:rPr>
              <a:t>But, for many apps, throughput </a:t>
            </a:r>
            <a:r>
              <a:rPr lang="en-US" altLang="zh-CN" sz="2400" b="1" dirty="0">
                <a:solidFill>
                  <a:srgbClr val="FD0128"/>
                </a:solidFill>
                <a:latin typeface="Comic Sans MS" pitchFamily="66" charset="0"/>
              </a:rPr>
              <a:t>much </a:t>
            </a:r>
            <a:r>
              <a:rPr lang="en-US" altLang="zh-CN" sz="2400" b="1" dirty="0">
                <a:solidFill>
                  <a:srgbClr val="000000"/>
                </a:solidFill>
                <a:latin typeface="Comic Sans MS" pitchFamily="66" charset="0"/>
              </a:rPr>
              <a:t>more important than latency</a:t>
            </a:r>
          </a:p>
          <a:p>
            <a:pPr lvl="1" eaLnBrk="1" hangingPunct="1">
              <a:lnSpc>
                <a:spcPct val="70000"/>
              </a:lnSpc>
            </a:pPr>
            <a:r>
              <a:rPr lang="en-US" altLang="zh-CN" sz="2000" dirty="0">
                <a:solidFill>
                  <a:srgbClr val="000000"/>
                </a:solidFill>
                <a:latin typeface="Comic Sans MS" pitchFamily="66" charset="0"/>
              </a:rPr>
              <a:t>Financial markets, government statistics (census)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rrowheads="1"/>
          </p:cNvSpPr>
          <p:nvPr>
            <p:ph type="title"/>
          </p:nvPr>
        </p:nvSpPr>
        <p:spPr>
          <a:xfrm>
            <a:off x="1952597" y="0"/>
            <a:ext cx="8715404" cy="990600"/>
          </a:xfrm>
        </p:spPr>
        <p:txBody>
          <a:bodyPr/>
          <a:lstStyle/>
          <a:p>
            <a:pPr eaLnBrk="1" hangingPunct="1"/>
            <a:r>
              <a:rPr lang="en-US" altLang="zh-CN" dirty="0"/>
              <a:t>Response time vs. Throughput </a:t>
            </a:r>
          </a:p>
        </p:txBody>
      </p:sp>
      <p:sp>
        <p:nvSpPr>
          <p:cNvPr id="36867" name="Rectangle 3"/>
          <p:cNvSpPr>
            <a:spLocks noGrp="1" noRot="1" noChangeArrowheads="1"/>
          </p:cNvSpPr>
          <p:nvPr>
            <p:ph idx="1"/>
          </p:nvPr>
        </p:nvSpPr>
        <p:spPr>
          <a:xfrm>
            <a:off x="1928814" y="1279525"/>
            <a:ext cx="8334375" cy="4641850"/>
          </a:xfrm>
        </p:spPr>
        <p:txBody>
          <a:bodyPr/>
          <a:lstStyle/>
          <a:p>
            <a:pPr eaLnBrk="1" hangingPunct="1">
              <a:lnSpc>
                <a:spcPct val="90000"/>
              </a:lnSpc>
            </a:pPr>
            <a:r>
              <a:rPr lang="en-US" altLang="zh-CN" sz="2800">
                <a:latin typeface="Comic Sans MS" pitchFamily="66" charset="0"/>
              </a:rPr>
              <a:t>If you improve response time, you usually improve throughput</a:t>
            </a:r>
          </a:p>
          <a:p>
            <a:pPr lvl="1" eaLnBrk="1" hangingPunct="1">
              <a:lnSpc>
                <a:spcPct val="90000"/>
              </a:lnSpc>
            </a:pPr>
            <a:r>
              <a:rPr lang="en-US" altLang="zh-CN" sz="2400">
                <a:latin typeface="Comic Sans MS" pitchFamily="66" charset="0"/>
              </a:rPr>
              <a:t>Replacing the processor of a computer with a faster version</a:t>
            </a:r>
          </a:p>
          <a:p>
            <a:pPr eaLnBrk="1" hangingPunct="1">
              <a:lnSpc>
                <a:spcPct val="90000"/>
              </a:lnSpc>
            </a:pPr>
            <a:endParaRPr lang="en-US" altLang="zh-CN" sz="2800">
              <a:latin typeface="Comic Sans MS" pitchFamily="66" charset="0"/>
            </a:endParaRPr>
          </a:p>
          <a:p>
            <a:pPr eaLnBrk="1" hangingPunct="1">
              <a:lnSpc>
                <a:spcPct val="90000"/>
              </a:lnSpc>
            </a:pPr>
            <a:r>
              <a:rPr lang="en-US" altLang="zh-CN" sz="2800">
                <a:latin typeface="Comic Sans MS" pitchFamily="66" charset="0"/>
              </a:rPr>
              <a:t>you can also improve throughput without improving response time</a:t>
            </a:r>
            <a:endParaRPr lang="en-US" altLang="zh-CN">
              <a:latin typeface="Comic Sans MS" pitchFamily="66" charset="0"/>
            </a:endParaRPr>
          </a:p>
          <a:p>
            <a:pPr lvl="1" eaLnBrk="1" hangingPunct="1">
              <a:lnSpc>
                <a:spcPct val="90000"/>
              </a:lnSpc>
            </a:pPr>
            <a:r>
              <a:rPr lang="en-US" altLang="zh-CN" sz="2400">
                <a:latin typeface="Comic Sans MS" pitchFamily="66" charset="0"/>
              </a:rPr>
              <a:t>Adding additional processors to a system that uses multiple processors</a:t>
            </a:r>
          </a:p>
          <a:p>
            <a:pPr lvl="1" eaLnBrk="1" hangingPunct="1">
              <a:lnSpc>
                <a:spcPct val="90000"/>
              </a:lnSpc>
            </a:pPr>
            <a:r>
              <a:rPr lang="en-US" altLang="zh-CN" sz="2400">
                <a:latin typeface="Comic Sans MS" pitchFamily="66" charset="0"/>
              </a:rPr>
              <a:t> for separate tasks (e.g. handling of airline reservations system)</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Rot="1" noChangeArrowheads="1"/>
          </p:cNvSpPr>
          <p:nvPr>
            <p:ph type="title"/>
          </p:nvPr>
        </p:nvSpPr>
        <p:spPr>
          <a:xfrm>
            <a:off x="1881159" y="0"/>
            <a:ext cx="8786842" cy="838200"/>
          </a:xfrm>
        </p:spPr>
        <p:txBody>
          <a:bodyPr/>
          <a:lstStyle/>
          <a:p>
            <a:pPr eaLnBrk="1" hangingPunct="1"/>
            <a:r>
              <a:rPr lang="en-US" altLang="zh-CN" sz="4000" dirty="0">
                <a:solidFill>
                  <a:schemeClr val="bg1"/>
                </a:solidFill>
              </a:rPr>
              <a:t>Another industry</a:t>
            </a:r>
            <a:r>
              <a:rPr lang="en-US" altLang="zh-CN" sz="3600" dirty="0">
                <a:solidFill>
                  <a:schemeClr val="bg1"/>
                </a:solidFill>
              </a:rPr>
              <a:t> </a:t>
            </a:r>
            <a:r>
              <a:rPr lang="en-US" altLang="zh-CN" sz="4000" dirty="0">
                <a:solidFill>
                  <a:schemeClr val="bg1"/>
                </a:solidFill>
              </a:rPr>
              <a:t>Metric: MIPS</a:t>
            </a:r>
          </a:p>
        </p:txBody>
      </p:sp>
      <p:sp>
        <p:nvSpPr>
          <p:cNvPr id="37891" name="Rectangle 3"/>
          <p:cNvSpPr>
            <a:spLocks noGrp="1" noRot="1" noChangeArrowheads="1"/>
          </p:cNvSpPr>
          <p:nvPr>
            <p:ph idx="1"/>
          </p:nvPr>
        </p:nvSpPr>
        <p:spPr>
          <a:xfrm>
            <a:off x="1828800" y="1341438"/>
            <a:ext cx="8839200" cy="4449762"/>
          </a:xfrm>
        </p:spPr>
        <p:txBody>
          <a:bodyPr>
            <a:normAutofit/>
          </a:bodyPr>
          <a:lstStyle/>
          <a:p>
            <a:pPr eaLnBrk="1" hangingPunct="1">
              <a:lnSpc>
                <a:spcPct val="90000"/>
              </a:lnSpc>
            </a:pPr>
            <a:r>
              <a:rPr lang="en-US" altLang="zh-CN" sz="2800">
                <a:solidFill>
                  <a:srgbClr val="000000"/>
                </a:solidFill>
                <a:latin typeface="Comic Sans MS" pitchFamily="66" charset="0"/>
              </a:rPr>
              <a:t>MIPS - Millions of Instructions per Second</a:t>
            </a:r>
          </a:p>
          <a:p>
            <a:pPr eaLnBrk="1" hangingPunct="1">
              <a:lnSpc>
                <a:spcPct val="90000"/>
              </a:lnSpc>
            </a:pPr>
            <a:endParaRPr lang="en-US" altLang="zh-CN" sz="2800">
              <a:solidFill>
                <a:srgbClr val="000000"/>
              </a:solidFill>
              <a:latin typeface="Comic Sans MS" pitchFamily="66" charset="0"/>
            </a:endParaRPr>
          </a:p>
          <a:p>
            <a:pPr eaLnBrk="1" hangingPunct="1">
              <a:lnSpc>
                <a:spcPct val="90000"/>
              </a:lnSpc>
            </a:pPr>
            <a:endParaRPr lang="en-US" altLang="zh-CN" sz="2800">
              <a:solidFill>
                <a:srgbClr val="000000"/>
              </a:solidFill>
              <a:latin typeface="Comic Sans MS" pitchFamily="66" charset="0"/>
            </a:endParaRPr>
          </a:p>
          <a:p>
            <a:pPr eaLnBrk="1" hangingPunct="1">
              <a:lnSpc>
                <a:spcPct val="90000"/>
              </a:lnSpc>
            </a:pPr>
            <a:endParaRPr lang="en-US" altLang="zh-CN" sz="2800">
              <a:solidFill>
                <a:srgbClr val="000000"/>
              </a:solidFill>
              <a:latin typeface="Comic Sans MS" pitchFamily="66" charset="0"/>
            </a:endParaRPr>
          </a:p>
          <a:p>
            <a:pPr eaLnBrk="1" hangingPunct="1">
              <a:lnSpc>
                <a:spcPct val="90000"/>
              </a:lnSpc>
            </a:pPr>
            <a:endParaRPr lang="en-US" altLang="zh-CN" sz="2800">
              <a:solidFill>
                <a:srgbClr val="000000"/>
              </a:solidFill>
              <a:latin typeface="Comic Sans MS" pitchFamily="66" charset="0"/>
            </a:endParaRPr>
          </a:p>
          <a:p>
            <a:pPr eaLnBrk="1" hangingPunct="1">
              <a:lnSpc>
                <a:spcPct val="90000"/>
              </a:lnSpc>
            </a:pPr>
            <a:r>
              <a:rPr lang="en-US" altLang="zh-CN" sz="2800">
                <a:solidFill>
                  <a:srgbClr val="000000"/>
                </a:solidFill>
                <a:latin typeface="Comic Sans MS" pitchFamily="66" charset="0"/>
              </a:rPr>
              <a:t>When comparing two machines (A, B) with the same </a:t>
            </a:r>
            <a:r>
              <a:rPr lang="en-US" altLang="zh-CN" sz="2800">
                <a:solidFill>
                  <a:srgbClr val="FD0128"/>
                </a:solidFill>
                <a:latin typeface="Comic Sans MS" pitchFamily="66" charset="0"/>
              </a:rPr>
              <a:t>instruction set</a:t>
            </a:r>
            <a:r>
              <a:rPr lang="en-US" altLang="zh-CN" sz="2800">
                <a:solidFill>
                  <a:srgbClr val="000000"/>
                </a:solidFill>
                <a:latin typeface="Comic Sans MS" pitchFamily="66" charset="0"/>
              </a:rPr>
              <a:t>, MIPS is a fair comparison(</a:t>
            </a:r>
            <a:r>
              <a:rPr lang="en-US" altLang="zh-CN" sz="2800" i="1">
                <a:solidFill>
                  <a:srgbClr val="000000"/>
                </a:solidFill>
                <a:latin typeface="Comic Sans MS" pitchFamily="66" charset="0"/>
              </a:rPr>
              <a:t>sometimes…</a:t>
            </a:r>
            <a:r>
              <a:rPr lang="en-US" altLang="zh-CN" sz="2800">
                <a:solidFill>
                  <a:srgbClr val="000000"/>
                </a:solidFill>
                <a:latin typeface="Comic Sans MS" pitchFamily="66" charset="0"/>
              </a:rPr>
              <a:t>)</a:t>
            </a:r>
          </a:p>
          <a:p>
            <a:pPr eaLnBrk="1" hangingPunct="1">
              <a:lnSpc>
                <a:spcPct val="90000"/>
              </a:lnSpc>
            </a:pPr>
            <a:r>
              <a:rPr lang="en-US" altLang="zh-CN" sz="2800">
                <a:solidFill>
                  <a:srgbClr val="000000"/>
                </a:solidFill>
                <a:latin typeface="Comic Sans MS" pitchFamily="66" charset="0"/>
              </a:rPr>
              <a:t>But, MIPS can be a “</a:t>
            </a:r>
            <a:r>
              <a:rPr lang="en-US" altLang="zh-CN" sz="2800" b="1" i="1">
                <a:solidFill>
                  <a:srgbClr val="000000"/>
                </a:solidFill>
                <a:latin typeface="Comic Sans MS" pitchFamily="66" charset="0"/>
              </a:rPr>
              <a:t>meaningless</a:t>
            </a:r>
            <a:r>
              <a:rPr lang="en-US" altLang="zh-CN" sz="2800" i="1">
                <a:solidFill>
                  <a:srgbClr val="000000"/>
                </a:solidFill>
                <a:latin typeface="Comic Sans MS" pitchFamily="66" charset="0"/>
              </a:rPr>
              <a:t> indicator of performance…</a:t>
            </a:r>
            <a:r>
              <a:rPr lang="en-US" altLang="zh-CN" sz="2800">
                <a:solidFill>
                  <a:srgbClr val="000000"/>
                </a:solidFill>
                <a:latin typeface="Comic Sans MS" pitchFamily="66" charset="0"/>
              </a:rPr>
              <a:t>”</a:t>
            </a:r>
            <a:endParaRPr lang="en-US" altLang="zh-CN">
              <a:solidFill>
                <a:srgbClr val="000000"/>
              </a:solidFill>
              <a:latin typeface="Arial Narrow" pitchFamily="34" charset="0"/>
            </a:endParaRPr>
          </a:p>
        </p:txBody>
      </p:sp>
      <p:pic>
        <p:nvPicPr>
          <p:cNvPr id="37892" name="Picture 4"/>
          <p:cNvPicPr>
            <a:picLocks noChangeAspect="1" noChangeArrowheads="1"/>
          </p:cNvPicPr>
          <p:nvPr/>
        </p:nvPicPr>
        <p:blipFill>
          <a:blip r:embed="rId2"/>
          <a:srcRect/>
          <a:stretch>
            <a:fillRect/>
          </a:stretch>
        </p:blipFill>
        <p:spPr bwMode="auto">
          <a:xfrm>
            <a:off x="2667000" y="1752600"/>
            <a:ext cx="6324600" cy="1219200"/>
          </a:xfrm>
          <a:prstGeom prst="rect">
            <a:avLst/>
          </a:prstGeom>
          <a:noFill/>
          <a:ln w="9525">
            <a:noFill/>
            <a:miter lim="800000"/>
            <a:headEnd/>
            <a:tailEnd/>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rrowheads="1"/>
          </p:cNvSpPr>
          <p:nvPr>
            <p:ph type="title"/>
          </p:nvPr>
        </p:nvSpPr>
        <p:spPr>
          <a:xfrm>
            <a:off x="1952597" y="0"/>
            <a:ext cx="8516967" cy="1125538"/>
          </a:xfrm>
        </p:spPr>
        <p:txBody>
          <a:bodyPr/>
          <a:lstStyle/>
          <a:p>
            <a:pPr eaLnBrk="1" hangingPunct="1"/>
            <a:r>
              <a:rPr lang="en-US" altLang="zh-CN" sz="4000" dirty="0">
                <a:solidFill>
                  <a:schemeClr val="bg1"/>
                </a:solidFill>
              </a:rPr>
              <a:t>Ex: MIPS might be meaningless</a:t>
            </a:r>
            <a:endParaRPr lang="en-US" altLang="zh-CN" sz="3600" dirty="0">
              <a:solidFill>
                <a:schemeClr val="bg1"/>
              </a:solidFill>
              <a:latin typeface="Arial Narrow" pitchFamily="34" charset="0"/>
            </a:endParaRPr>
          </a:p>
        </p:txBody>
      </p:sp>
      <p:sp>
        <p:nvSpPr>
          <p:cNvPr id="38915" name="Rectangle 3"/>
          <p:cNvSpPr>
            <a:spLocks noGrp="1" noRot="1" noChangeArrowheads="1"/>
          </p:cNvSpPr>
          <p:nvPr>
            <p:ph idx="1"/>
          </p:nvPr>
        </p:nvSpPr>
        <p:spPr>
          <a:xfrm>
            <a:off x="2209800" y="1412875"/>
            <a:ext cx="8458200" cy="4114800"/>
          </a:xfrm>
        </p:spPr>
        <p:txBody>
          <a:bodyPr>
            <a:normAutofit lnSpcReduction="10000"/>
          </a:bodyPr>
          <a:lstStyle/>
          <a:p>
            <a:pPr eaLnBrk="1" hangingPunct="1">
              <a:lnSpc>
                <a:spcPct val="90000"/>
              </a:lnSpc>
              <a:spcBef>
                <a:spcPct val="40000"/>
              </a:spcBef>
            </a:pPr>
            <a:r>
              <a:rPr lang="en-US" altLang="zh-CN" sz="2800">
                <a:solidFill>
                  <a:srgbClr val="000000"/>
                </a:solidFill>
                <a:latin typeface="Comic Sans MS" pitchFamily="66" charset="0"/>
              </a:rPr>
              <a:t>Machine A has a special instruction for</a:t>
            </a:r>
            <a:r>
              <a:rPr lang="en-US" altLang="zh-CN">
                <a:solidFill>
                  <a:srgbClr val="000000"/>
                </a:solidFill>
                <a:latin typeface="Comic Sans MS" pitchFamily="66" charset="0"/>
              </a:rPr>
              <a:t> </a:t>
            </a:r>
            <a:r>
              <a:rPr lang="en-US" altLang="zh-CN" sz="2800">
                <a:solidFill>
                  <a:srgbClr val="000000"/>
                </a:solidFill>
                <a:latin typeface="Comic Sans MS" pitchFamily="66" charset="0"/>
              </a:rPr>
              <a:t>performing square root calculations. It takes 100 cycles to execute.</a:t>
            </a:r>
          </a:p>
          <a:p>
            <a:pPr eaLnBrk="1" hangingPunct="1">
              <a:lnSpc>
                <a:spcPct val="90000"/>
              </a:lnSpc>
              <a:spcBef>
                <a:spcPct val="40000"/>
              </a:spcBef>
            </a:pPr>
            <a:r>
              <a:rPr lang="en-US" altLang="zh-CN" sz="2800">
                <a:solidFill>
                  <a:srgbClr val="000000"/>
                </a:solidFill>
                <a:latin typeface="Comic Sans MS" pitchFamily="66" charset="0"/>
              </a:rPr>
              <a:t>Machine B doesn’t have the special instruction -- must perform square root calculations in software using simple instructions (.e.g, Add, Mult, Shift) that each take 1 cycle to execute</a:t>
            </a:r>
          </a:p>
          <a:p>
            <a:pPr eaLnBrk="1" hangingPunct="1">
              <a:lnSpc>
                <a:spcPct val="110000"/>
              </a:lnSpc>
              <a:spcBef>
                <a:spcPct val="40000"/>
              </a:spcBef>
            </a:pPr>
            <a:r>
              <a:rPr lang="en-US" altLang="zh-CN" sz="2800">
                <a:solidFill>
                  <a:srgbClr val="000000"/>
                </a:solidFill>
                <a:latin typeface="Comic Sans MS" pitchFamily="66" charset="0"/>
              </a:rPr>
              <a:t>Machine A: 1/100 MIPS = 0.01 MIPS</a:t>
            </a:r>
          </a:p>
          <a:p>
            <a:pPr eaLnBrk="1" hangingPunct="1">
              <a:lnSpc>
                <a:spcPct val="110000"/>
              </a:lnSpc>
              <a:spcBef>
                <a:spcPct val="40000"/>
              </a:spcBef>
            </a:pPr>
            <a:r>
              <a:rPr lang="en-US" altLang="zh-CN" sz="2800">
                <a:solidFill>
                  <a:srgbClr val="000000"/>
                </a:solidFill>
                <a:latin typeface="Comic Sans MS" pitchFamily="66" charset="0"/>
              </a:rPr>
              <a:t>Machine B: 1 MIPS</a:t>
            </a:r>
            <a:endParaRPr lang="en-US" altLang="zh-CN" sz="2800">
              <a:solidFill>
                <a:srgbClr val="00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rrowheads="1"/>
          </p:cNvSpPr>
          <p:nvPr>
            <p:ph type="title"/>
          </p:nvPr>
        </p:nvSpPr>
        <p:spPr>
          <a:xfrm>
            <a:off x="1847528" y="-177248"/>
            <a:ext cx="8374091" cy="1143000"/>
          </a:xfrm>
        </p:spPr>
        <p:txBody>
          <a:bodyPr/>
          <a:lstStyle/>
          <a:p>
            <a:pPr eaLnBrk="1" hangingPunct="1"/>
            <a:r>
              <a:rPr lang="en-US" altLang="zh-CN" sz="3600" dirty="0"/>
              <a:t>Another view: </a:t>
            </a:r>
            <a:br>
              <a:rPr lang="en-US" altLang="zh-CN" sz="3600" dirty="0"/>
            </a:br>
            <a:r>
              <a:rPr lang="en-US" altLang="zh-CN" sz="3600" dirty="0"/>
              <a:t>Power consumption and Efficiency</a:t>
            </a:r>
          </a:p>
        </p:txBody>
      </p:sp>
      <p:sp>
        <p:nvSpPr>
          <p:cNvPr id="39939" name="Rectangle 3"/>
          <p:cNvSpPr>
            <a:spLocks noGrp="1" noRot="1" noChangeArrowheads="1"/>
          </p:cNvSpPr>
          <p:nvPr>
            <p:ph idx="1"/>
          </p:nvPr>
        </p:nvSpPr>
        <p:spPr>
          <a:xfrm>
            <a:off x="1631504" y="1166038"/>
            <a:ext cx="10009112" cy="5691962"/>
          </a:xfrm>
        </p:spPr>
        <p:txBody>
          <a:bodyPr>
            <a:normAutofit/>
          </a:bodyPr>
          <a:lstStyle/>
          <a:p>
            <a:pPr eaLnBrk="1" hangingPunct="1">
              <a:lnSpc>
                <a:spcPct val="90000"/>
              </a:lnSpc>
            </a:pPr>
            <a:r>
              <a:rPr lang="en-US" altLang="zh-CN" sz="3200" dirty="0">
                <a:latin typeface="Comic Sans MS" pitchFamily="66" charset="0"/>
              </a:rPr>
              <a:t>Critical factors for embedded systems:</a:t>
            </a:r>
          </a:p>
          <a:p>
            <a:pPr lvl="1" eaLnBrk="1" hangingPunct="1">
              <a:lnSpc>
                <a:spcPct val="90000"/>
              </a:lnSpc>
            </a:pPr>
            <a:r>
              <a:rPr lang="en-US" altLang="zh-CN" sz="2800" dirty="0">
                <a:latin typeface="Comic Sans MS" pitchFamily="66" charset="0"/>
              </a:rPr>
              <a:t>cost</a:t>
            </a:r>
          </a:p>
          <a:p>
            <a:pPr lvl="1" eaLnBrk="1" hangingPunct="1">
              <a:lnSpc>
                <a:spcPct val="90000"/>
              </a:lnSpc>
            </a:pPr>
            <a:r>
              <a:rPr lang="en-US" altLang="zh-CN" sz="2800" dirty="0">
                <a:latin typeface="Comic Sans MS" pitchFamily="66" charset="0"/>
              </a:rPr>
              <a:t>physical size</a:t>
            </a:r>
          </a:p>
          <a:p>
            <a:pPr lvl="1" eaLnBrk="1" hangingPunct="1">
              <a:lnSpc>
                <a:spcPct val="90000"/>
              </a:lnSpc>
            </a:pPr>
            <a:r>
              <a:rPr lang="en-US" altLang="zh-CN" sz="2800" dirty="0">
                <a:latin typeface="Comic Sans MS" pitchFamily="66" charset="0"/>
              </a:rPr>
              <a:t>memory</a:t>
            </a:r>
          </a:p>
          <a:p>
            <a:pPr lvl="1" eaLnBrk="1" hangingPunct="1">
              <a:lnSpc>
                <a:spcPct val="90000"/>
              </a:lnSpc>
            </a:pPr>
            <a:r>
              <a:rPr lang="en-US" altLang="zh-CN" sz="2800" dirty="0">
                <a:latin typeface="Comic Sans MS" pitchFamily="66" charset="0"/>
              </a:rPr>
              <a:t>power consumption</a:t>
            </a:r>
          </a:p>
          <a:p>
            <a:pPr eaLnBrk="1" hangingPunct="1">
              <a:lnSpc>
                <a:spcPct val="90000"/>
              </a:lnSpc>
            </a:pPr>
            <a:r>
              <a:rPr lang="en-US" altLang="zh-CN" sz="3200" dirty="0">
                <a:latin typeface="Comic Sans MS" pitchFamily="66" charset="0"/>
              </a:rPr>
              <a:t>Fig. 1.27 </a:t>
            </a:r>
          </a:p>
          <a:p>
            <a:pPr lvl="1" eaLnBrk="1" hangingPunct="1">
              <a:lnSpc>
                <a:spcPct val="90000"/>
              </a:lnSpc>
            </a:pPr>
            <a:r>
              <a:rPr lang="en-US" altLang="zh-CN" b="1" dirty="0">
                <a:latin typeface="Comic Sans MS" pitchFamily="66" charset="0"/>
              </a:rPr>
              <a:t>AMD </a:t>
            </a:r>
            <a:r>
              <a:rPr lang="en-US" altLang="zh-CN" b="1" dirty="0" err="1">
                <a:latin typeface="Comic Sans MS" pitchFamily="66" charset="0"/>
              </a:rPr>
              <a:t>ElanSC520</a:t>
            </a:r>
            <a:r>
              <a:rPr lang="en-US" altLang="zh-CN" b="1" dirty="0">
                <a:latin typeface="Comic Sans MS" pitchFamily="66" charset="0"/>
              </a:rPr>
              <a:t> </a:t>
            </a:r>
          </a:p>
          <a:p>
            <a:pPr lvl="1" eaLnBrk="1" hangingPunct="1">
              <a:lnSpc>
                <a:spcPct val="90000"/>
              </a:lnSpc>
            </a:pPr>
            <a:r>
              <a:rPr lang="en-US" altLang="zh-CN" b="1" dirty="0">
                <a:latin typeface="Comic Sans MS" pitchFamily="66" charset="0"/>
              </a:rPr>
              <a:t>AMD </a:t>
            </a:r>
            <a:r>
              <a:rPr lang="en-US" altLang="zh-CN" b="1" dirty="0" err="1">
                <a:latin typeface="Comic Sans MS" pitchFamily="66" charset="0"/>
              </a:rPr>
              <a:t>K6-2E</a:t>
            </a:r>
            <a:endParaRPr lang="en-US" altLang="zh-CN" b="1" dirty="0">
              <a:latin typeface="Comic Sans MS" pitchFamily="66" charset="0"/>
            </a:endParaRPr>
          </a:p>
          <a:p>
            <a:pPr lvl="1" eaLnBrk="1" hangingPunct="1">
              <a:lnSpc>
                <a:spcPct val="90000"/>
              </a:lnSpc>
            </a:pPr>
            <a:r>
              <a:rPr lang="en-US" altLang="zh-CN" b="1" dirty="0">
                <a:latin typeface="Comic Sans MS" pitchFamily="66" charset="0"/>
              </a:rPr>
              <a:t>IBM PowerPC </a:t>
            </a:r>
            <a:r>
              <a:rPr lang="en-US" altLang="zh-CN" b="1" dirty="0" err="1">
                <a:latin typeface="Comic Sans MS" pitchFamily="66" charset="0"/>
              </a:rPr>
              <a:t>750CX</a:t>
            </a:r>
            <a:endParaRPr lang="en-US" altLang="zh-CN" b="1" dirty="0">
              <a:latin typeface="Comic Sans MS" pitchFamily="66" charset="0"/>
            </a:endParaRPr>
          </a:p>
          <a:p>
            <a:pPr lvl="1" eaLnBrk="1" hangingPunct="1">
              <a:lnSpc>
                <a:spcPct val="90000"/>
              </a:lnSpc>
            </a:pPr>
            <a:r>
              <a:rPr lang="en-US" altLang="zh-CN" b="1" dirty="0">
                <a:latin typeface="Comic Sans MS" pitchFamily="66" charset="0"/>
              </a:rPr>
              <a:t>NEC </a:t>
            </a:r>
            <a:r>
              <a:rPr lang="en-US" altLang="zh-CN" b="1" dirty="0" err="1">
                <a:latin typeface="Comic Sans MS" pitchFamily="66" charset="0"/>
              </a:rPr>
              <a:t>VR</a:t>
            </a:r>
            <a:r>
              <a:rPr lang="en-US" altLang="zh-CN" b="1" dirty="0">
                <a:latin typeface="Comic Sans MS" pitchFamily="66" charset="0"/>
              </a:rPr>
              <a:t> 5432</a:t>
            </a:r>
          </a:p>
          <a:p>
            <a:pPr lvl="1" eaLnBrk="1" hangingPunct="1">
              <a:lnSpc>
                <a:spcPct val="90000"/>
              </a:lnSpc>
            </a:pPr>
            <a:r>
              <a:rPr lang="en-US" altLang="zh-CN" b="1" dirty="0">
                <a:latin typeface="Comic Sans MS" pitchFamily="66" charset="0"/>
              </a:rPr>
              <a:t>NEC </a:t>
            </a:r>
            <a:r>
              <a:rPr lang="en-US" altLang="zh-CN" b="1" dirty="0" err="1">
                <a:latin typeface="Comic Sans MS" pitchFamily="66" charset="0"/>
              </a:rPr>
              <a:t>VR</a:t>
            </a:r>
            <a:r>
              <a:rPr lang="en-US" altLang="zh-CN" b="1" dirty="0">
                <a:latin typeface="Comic Sans MS" pitchFamily="66" charset="0"/>
              </a:rPr>
              <a:t> 4122</a:t>
            </a:r>
            <a:endParaRPr lang="en-US" altLang="zh-CN" sz="2800" b="1" dirty="0"/>
          </a:p>
        </p:txBody>
      </p:sp>
      <p:sp>
        <p:nvSpPr>
          <p:cNvPr id="39940" name="Text Box 4"/>
          <p:cNvSpPr txBox="1">
            <a:spLocks noChangeArrowheads="1"/>
          </p:cNvSpPr>
          <p:nvPr/>
        </p:nvSpPr>
        <p:spPr bwMode="auto">
          <a:xfrm>
            <a:off x="6456040" y="3573016"/>
            <a:ext cx="5468416" cy="2246769"/>
          </a:xfrm>
          <a:prstGeom prst="rect">
            <a:avLst/>
          </a:prstGeom>
          <a:noFill/>
          <a:ln w="9525">
            <a:noFill/>
            <a:miter lim="800000"/>
            <a:headEnd/>
            <a:tailEnd/>
          </a:ln>
        </p:spPr>
        <p:txBody>
          <a:bodyPr wrap="square">
            <a:spAutoFit/>
          </a:bodyPr>
          <a:lstStyle/>
          <a:p>
            <a:r>
              <a:rPr kumimoji="1" lang="en-US" altLang="zh-CN" sz="2800" dirty="0">
                <a:latin typeface="Comic Sans MS" pitchFamily="66" charset="0"/>
              </a:rPr>
              <a:t>The NEC VR 4122 is the big </a:t>
            </a:r>
          </a:p>
          <a:p>
            <a:r>
              <a:rPr kumimoji="1" lang="en-US" altLang="zh-CN" sz="2800" dirty="0">
                <a:latin typeface="Comic Sans MS" pitchFamily="66" charset="0"/>
              </a:rPr>
              <a:t>winner for its </a:t>
            </a:r>
            <a:r>
              <a:rPr kumimoji="1" lang="en-US" altLang="zh-CN" sz="2800" dirty="0">
                <a:solidFill>
                  <a:srgbClr val="FF0000"/>
                </a:solidFill>
                <a:latin typeface="Comic Sans MS" pitchFamily="66" charset="0"/>
              </a:rPr>
              <a:t>best performance/watt</a:t>
            </a:r>
            <a:r>
              <a:rPr kumimoji="1" lang="en-US" altLang="zh-CN" sz="2800" dirty="0">
                <a:latin typeface="Comic Sans MS" pitchFamily="66" charset="0"/>
              </a:rPr>
              <a:t>, </a:t>
            </a:r>
          </a:p>
          <a:p>
            <a:r>
              <a:rPr kumimoji="1" lang="en-US" altLang="zh-CN" sz="2800" dirty="0">
                <a:latin typeface="Comic Sans MS" pitchFamily="66" charset="0"/>
              </a:rPr>
              <a:t>though it is the second lowest performing processor.</a:t>
            </a:r>
            <a:endParaRPr kumimoji="1" lang="en-US" altLang="zh-CN" sz="2800" b="1" dirty="0">
              <a:latin typeface="Times New Roman"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rrowheads="1"/>
          </p:cNvSpPr>
          <p:nvPr>
            <p:ph type="title"/>
          </p:nvPr>
        </p:nvSpPr>
        <p:spPr>
          <a:xfrm>
            <a:off x="1738282" y="0"/>
            <a:ext cx="8929718" cy="1125538"/>
          </a:xfrm>
        </p:spPr>
        <p:txBody>
          <a:bodyPr/>
          <a:lstStyle/>
          <a:p>
            <a:pPr eaLnBrk="1" hangingPunct="1"/>
            <a:r>
              <a:rPr lang="en-US" altLang="zh-CN" sz="4000" dirty="0"/>
              <a:t>Summary of performance metrics</a:t>
            </a:r>
          </a:p>
        </p:txBody>
      </p:sp>
      <p:sp>
        <p:nvSpPr>
          <p:cNvPr id="40963" name="Rectangle 3"/>
          <p:cNvSpPr>
            <a:spLocks noGrp="1" noRot="1" noChangeArrowheads="1"/>
          </p:cNvSpPr>
          <p:nvPr>
            <p:ph idx="1"/>
          </p:nvPr>
        </p:nvSpPr>
        <p:spPr>
          <a:xfrm>
            <a:off x="2133600" y="1143000"/>
            <a:ext cx="8001000" cy="4572000"/>
          </a:xfrm>
        </p:spPr>
        <p:txBody>
          <a:bodyPr>
            <a:normAutofit lnSpcReduction="10000"/>
          </a:bodyPr>
          <a:lstStyle/>
          <a:p>
            <a:pPr eaLnBrk="1" hangingPunct="1">
              <a:lnSpc>
                <a:spcPct val="90000"/>
              </a:lnSpc>
            </a:pPr>
            <a:r>
              <a:rPr lang="en-US" altLang="zh-CN" sz="2800" dirty="0">
                <a:latin typeface="Comic Sans MS" pitchFamily="66" charset="0"/>
              </a:rPr>
              <a:t>Response (Execution) time </a:t>
            </a:r>
          </a:p>
          <a:p>
            <a:pPr lvl="1" eaLnBrk="1" hangingPunct="1">
              <a:lnSpc>
                <a:spcPct val="90000"/>
              </a:lnSpc>
            </a:pPr>
            <a:r>
              <a:rPr lang="en-US" altLang="zh-CN" sz="2400" dirty="0">
                <a:latin typeface="Comic Sans MS" pitchFamily="66" charset="0"/>
              </a:rPr>
              <a:t>user perception</a:t>
            </a:r>
          </a:p>
          <a:p>
            <a:pPr lvl="1" eaLnBrk="1" hangingPunct="1">
              <a:lnSpc>
                <a:spcPct val="90000"/>
              </a:lnSpc>
            </a:pPr>
            <a:r>
              <a:rPr lang="en-US" altLang="zh-CN" sz="2400" dirty="0">
                <a:solidFill>
                  <a:srgbClr val="0000FF"/>
                </a:solidFill>
                <a:latin typeface="Comic Sans MS" pitchFamily="66" charset="0"/>
              </a:rPr>
              <a:t>system performance</a:t>
            </a:r>
          </a:p>
          <a:p>
            <a:pPr lvl="1" eaLnBrk="1" hangingPunct="1">
              <a:lnSpc>
                <a:spcPct val="90000"/>
              </a:lnSpc>
            </a:pPr>
            <a:r>
              <a:rPr lang="en-US" altLang="zh-CN" sz="2000" b="1" dirty="0">
                <a:solidFill>
                  <a:srgbClr val="FF0000"/>
                </a:solidFill>
                <a:latin typeface="Comic Sans MS" pitchFamily="66" charset="0"/>
              </a:rPr>
              <a:t>the only unimpeachable measure of performance</a:t>
            </a:r>
            <a:endParaRPr lang="en-US" altLang="zh-CN" sz="2400" dirty="0">
              <a:latin typeface="Comic Sans MS" pitchFamily="66" charset="0"/>
            </a:endParaRPr>
          </a:p>
          <a:p>
            <a:pPr eaLnBrk="1" hangingPunct="1">
              <a:lnSpc>
                <a:spcPct val="90000"/>
              </a:lnSpc>
            </a:pPr>
            <a:r>
              <a:rPr lang="en-US" altLang="zh-CN" sz="2800" dirty="0">
                <a:latin typeface="Comic Sans MS" pitchFamily="66" charset="0"/>
              </a:rPr>
              <a:t>CPU time </a:t>
            </a:r>
          </a:p>
          <a:p>
            <a:pPr lvl="1" eaLnBrk="1" hangingPunct="1">
              <a:lnSpc>
                <a:spcPct val="90000"/>
              </a:lnSpc>
            </a:pPr>
            <a:r>
              <a:rPr lang="en-US" altLang="zh-CN" sz="2400" dirty="0">
                <a:solidFill>
                  <a:srgbClr val="0000FF"/>
                </a:solidFill>
                <a:latin typeface="Comic Sans MS" pitchFamily="66" charset="0"/>
              </a:rPr>
              <a:t>designer perception</a:t>
            </a:r>
          </a:p>
          <a:p>
            <a:pPr lvl="1" eaLnBrk="1" hangingPunct="1">
              <a:lnSpc>
                <a:spcPct val="90000"/>
              </a:lnSpc>
            </a:pPr>
            <a:r>
              <a:rPr lang="en-US" altLang="zh-CN" sz="2400" dirty="0">
                <a:solidFill>
                  <a:srgbClr val="0000FF"/>
                </a:solidFill>
                <a:latin typeface="Comic Sans MS" pitchFamily="66" charset="0"/>
              </a:rPr>
              <a:t>CPU performance</a:t>
            </a:r>
          </a:p>
          <a:p>
            <a:pPr eaLnBrk="1" hangingPunct="1">
              <a:lnSpc>
                <a:spcPct val="90000"/>
              </a:lnSpc>
            </a:pPr>
            <a:r>
              <a:rPr lang="en-US" altLang="zh-CN" sz="2800" dirty="0">
                <a:latin typeface="Comic Sans MS" pitchFamily="66" charset="0"/>
              </a:rPr>
              <a:t>Throughput</a:t>
            </a:r>
          </a:p>
          <a:p>
            <a:pPr lvl="1" eaLnBrk="1" hangingPunct="1">
              <a:lnSpc>
                <a:spcPct val="90000"/>
              </a:lnSpc>
            </a:pPr>
            <a:r>
              <a:rPr lang="en-US" altLang="zh-CN" sz="2400" dirty="0">
                <a:solidFill>
                  <a:srgbClr val="0000FF"/>
                </a:solidFill>
                <a:latin typeface="Comic Sans MS" pitchFamily="66" charset="0"/>
              </a:rPr>
              <a:t>administrator perception</a:t>
            </a:r>
          </a:p>
          <a:p>
            <a:pPr eaLnBrk="1" hangingPunct="1">
              <a:lnSpc>
                <a:spcPct val="90000"/>
              </a:lnSpc>
            </a:pPr>
            <a:r>
              <a:rPr lang="en-US" altLang="zh-CN" sz="2800" dirty="0">
                <a:latin typeface="Comic Sans MS" pitchFamily="66" charset="0"/>
              </a:rPr>
              <a:t>MIPS</a:t>
            </a:r>
          </a:p>
          <a:p>
            <a:pPr lvl="1" eaLnBrk="1" hangingPunct="1">
              <a:lnSpc>
                <a:spcPct val="90000"/>
              </a:lnSpc>
            </a:pPr>
            <a:r>
              <a:rPr lang="en-US" altLang="zh-CN" sz="2400" dirty="0">
                <a:solidFill>
                  <a:srgbClr val="0000FF"/>
                </a:solidFill>
                <a:latin typeface="Comic Sans MS" pitchFamily="66" charset="0"/>
              </a:rPr>
              <a:t>merchant perception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Compare the performance / power</a:t>
            </a:r>
            <a:endParaRPr lang="zh-CN" altLang="en-US" dirty="0"/>
          </a:p>
        </p:txBody>
      </p:sp>
      <p:sp>
        <p:nvSpPr>
          <p:cNvPr id="3" name="内容占位符 2"/>
          <p:cNvSpPr>
            <a:spLocks noGrp="1"/>
          </p:cNvSpPr>
          <p:nvPr>
            <p:ph idx="1"/>
          </p:nvPr>
        </p:nvSpPr>
        <p:spPr/>
        <p:txBody>
          <a:bodyPr/>
          <a:lstStyle/>
          <a:p>
            <a:endParaRPr lang="zh-CN" altLang="en-US"/>
          </a:p>
        </p:txBody>
      </p:sp>
      <p:sp>
        <p:nvSpPr>
          <p:cNvPr id="76804" name="Rectangle 4"/>
          <p:cNvSpPr>
            <a:spLocks noChangeArrowheads="1"/>
          </p:cNvSpPr>
          <p:nvPr/>
        </p:nvSpPr>
        <p:spPr bwMode="auto">
          <a:xfrm>
            <a:off x="6815933" y="771565"/>
            <a:ext cx="4143372" cy="863600"/>
          </a:xfrm>
          <a:prstGeom prst="rect">
            <a:avLst/>
          </a:prstGeom>
          <a:noFill/>
          <a:ln w="9525">
            <a:noFill/>
            <a:miter lim="800000"/>
            <a:headEnd/>
            <a:tailEnd/>
          </a:ln>
        </p:spPr>
        <p:txBody>
          <a:bodyPr lIns="0" tIns="0" rIns="0" bIns="0"/>
          <a:lstStyle/>
          <a:p>
            <a:pPr algn="l"/>
            <a:r>
              <a:rPr lang="en-US" altLang="zh-CN" sz="4000" dirty="0">
                <a:solidFill>
                  <a:srgbClr val="FF3300"/>
                </a:solidFill>
                <a:ea typeface="华文行楷" pitchFamily="2" charset="-122"/>
              </a:rPr>
              <a:t>Pentium</a:t>
            </a:r>
            <a:r>
              <a:rPr lang="en-US" altLang="zh-CN" sz="4000" dirty="0">
                <a:solidFill>
                  <a:srgbClr val="FF3300"/>
                </a:solidFill>
                <a:latin typeface="Verdana" pitchFamily="34" charset="0"/>
                <a:ea typeface="华文行楷" pitchFamily="2" charset="-122"/>
              </a:rPr>
              <a:t>®</a:t>
            </a:r>
            <a:r>
              <a:rPr lang="en-US" altLang="zh-CN" sz="4000" dirty="0">
                <a:solidFill>
                  <a:srgbClr val="FF3300"/>
                </a:solidFill>
                <a:ea typeface="华文行楷" pitchFamily="2" charset="-122"/>
              </a:rPr>
              <a:t> 4 Processor</a:t>
            </a:r>
          </a:p>
        </p:txBody>
      </p:sp>
      <p:pic>
        <p:nvPicPr>
          <p:cNvPr id="76805" name="Picture 5" descr="P4dielow10"/>
          <p:cNvPicPr>
            <a:picLocks noChangeAspect="1" noChangeArrowheads="1"/>
          </p:cNvPicPr>
          <p:nvPr/>
        </p:nvPicPr>
        <p:blipFill>
          <a:blip r:embed="rId2"/>
          <a:srcRect/>
          <a:stretch>
            <a:fillRect/>
          </a:stretch>
        </p:blipFill>
        <p:spPr bwMode="auto">
          <a:xfrm>
            <a:off x="6810381" y="1935960"/>
            <a:ext cx="3030035" cy="3172747"/>
          </a:xfrm>
          <a:prstGeom prst="rect">
            <a:avLst/>
          </a:prstGeom>
          <a:noFill/>
          <a:ln w="9525">
            <a:noFill/>
            <a:miter lim="800000"/>
            <a:headEnd/>
            <a:tailEnd/>
          </a:ln>
        </p:spPr>
      </p:pic>
      <p:sp>
        <p:nvSpPr>
          <p:cNvPr id="76806" name="Text Box 6"/>
          <p:cNvSpPr txBox="1">
            <a:spLocks noChangeArrowheads="1"/>
          </p:cNvSpPr>
          <p:nvPr/>
        </p:nvSpPr>
        <p:spPr bwMode="auto">
          <a:xfrm>
            <a:off x="7107238" y="5164670"/>
            <a:ext cx="3560762" cy="1616075"/>
          </a:xfrm>
          <a:prstGeom prst="rect">
            <a:avLst/>
          </a:prstGeom>
          <a:noFill/>
          <a:ln w="12700">
            <a:noFill/>
            <a:miter lim="800000"/>
            <a:headEnd type="none" w="sm" len="sm"/>
            <a:tailEnd type="none" w="sm" len="sm"/>
          </a:ln>
        </p:spPr>
        <p:txBody>
          <a:bodyPr>
            <a:spAutoFit/>
          </a:bodyPr>
          <a:lstStyle/>
          <a:p>
            <a:pPr algn="l" eaLnBrk="0" hangingPunct="0"/>
            <a:r>
              <a:rPr lang="en-US" altLang="zh-CN" sz="2000" b="1" dirty="0"/>
              <a:t>August 27, 2003</a:t>
            </a:r>
          </a:p>
          <a:p>
            <a:pPr algn="l" eaLnBrk="0" hangingPunct="0"/>
            <a:r>
              <a:rPr lang="en-US" altLang="zh-CN" sz="2000" b="1" dirty="0"/>
              <a:t>@3.2 GHz core</a:t>
            </a:r>
          </a:p>
          <a:p>
            <a:pPr algn="l" eaLnBrk="0" hangingPunct="0"/>
            <a:r>
              <a:rPr lang="en-US" altLang="zh-CN" sz="2000" b="1" dirty="0"/>
              <a:t>55 Million 0.13µ transistors</a:t>
            </a:r>
          </a:p>
          <a:p>
            <a:pPr algn="l" eaLnBrk="0" hangingPunct="0"/>
            <a:r>
              <a:rPr lang="en-US" altLang="zh-CN" sz="2000" b="1" dirty="0"/>
              <a:t>1249 SPECint2000</a:t>
            </a:r>
          </a:p>
          <a:p>
            <a:pPr algn="l" eaLnBrk="0" hangingPunct="0"/>
            <a:endParaRPr lang="en-US" altLang="zh-CN" sz="2000" b="1" dirty="0"/>
          </a:p>
        </p:txBody>
      </p:sp>
      <p:sp>
        <p:nvSpPr>
          <p:cNvPr id="76807" name="Rectangle 7"/>
          <p:cNvSpPr>
            <a:spLocks noChangeArrowheads="1"/>
          </p:cNvSpPr>
          <p:nvPr/>
        </p:nvSpPr>
        <p:spPr bwMode="auto">
          <a:xfrm>
            <a:off x="1502668" y="932660"/>
            <a:ext cx="3843338" cy="863600"/>
          </a:xfrm>
          <a:prstGeom prst="rect">
            <a:avLst/>
          </a:prstGeom>
          <a:noFill/>
          <a:ln w="9525">
            <a:noFill/>
            <a:miter lim="800000"/>
            <a:headEnd/>
            <a:tailEnd/>
          </a:ln>
        </p:spPr>
        <p:txBody>
          <a:bodyPr lIns="92075" tIns="46038" rIns="92075" bIns="46038" anchor="b"/>
          <a:lstStyle/>
          <a:p>
            <a:pPr algn="l"/>
            <a:r>
              <a:rPr lang="en-US" altLang="zh-CN" sz="4100" dirty="0">
                <a:solidFill>
                  <a:srgbClr val="FF3300"/>
                </a:solidFill>
                <a:ea typeface="华文行楷" pitchFamily="2" charset="-122"/>
              </a:rPr>
              <a:t>  386 Processor</a:t>
            </a:r>
          </a:p>
        </p:txBody>
      </p:sp>
      <p:sp>
        <p:nvSpPr>
          <p:cNvPr id="76808" name="Text Box 8"/>
          <p:cNvSpPr txBox="1">
            <a:spLocks noChangeArrowheads="1"/>
          </p:cNvSpPr>
          <p:nvPr/>
        </p:nvSpPr>
        <p:spPr bwMode="auto">
          <a:xfrm>
            <a:off x="1659063" y="5215735"/>
            <a:ext cx="3051175" cy="1616075"/>
          </a:xfrm>
          <a:prstGeom prst="rect">
            <a:avLst/>
          </a:prstGeom>
          <a:noFill/>
          <a:ln w="12700">
            <a:noFill/>
            <a:miter lim="800000"/>
            <a:headEnd type="none" w="sm" len="sm"/>
            <a:tailEnd type="none" w="sm" len="sm"/>
          </a:ln>
        </p:spPr>
        <p:txBody>
          <a:bodyPr wrap="none">
            <a:spAutoFit/>
          </a:bodyPr>
          <a:lstStyle/>
          <a:p>
            <a:pPr algn="r" eaLnBrk="0" hangingPunct="0"/>
            <a:r>
              <a:rPr lang="en-US" altLang="zh-CN" sz="2000" b="1" dirty="0"/>
              <a:t>May 1986</a:t>
            </a:r>
          </a:p>
          <a:p>
            <a:pPr algn="r" eaLnBrk="0" hangingPunct="0"/>
            <a:r>
              <a:rPr lang="en-US" altLang="zh-CN" sz="2000" b="1" dirty="0"/>
              <a:t>@16 MHz core</a:t>
            </a:r>
          </a:p>
          <a:p>
            <a:pPr algn="r" eaLnBrk="0" hangingPunct="0"/>
            <a:r>
              <a:rPr lang="en-US" altLang="zh-CN" sz="2000" b="1" dirty="0"/>
              <a:t>275,000 1.5µ transistors</a:t>
            </a:r>
          </a:p>
          <a:p>
            <a:pPr algn="r" eaLnBrk="0" hangingPunct="0"/>
            <a:r>
              <a:rPr lang="en-US" altLang="zh-CN" sz="2000" b="1" dirty="0"/>
              <a:t>~1.2 </a:t>
            </a:r>
            <a:r>
              <a:rPr lang="en-US" altLang="zh-CN" sz="2000" b="1" dirty="0" err="1"/>
              <a:t>SPECint2000</a:t>
            </a:r>
            <a:endParaRPr lang="en-US" altLang="zh-CN" sz="2000" b="1" dirty="0"/>
          </a:p>
          <a:p>
            <a:pPr algn="r" eaLnBrk="0" hangingPunct="0"/>
            <a:endParaRPr lang="en-US" altLang="zh-CN" sz="2000" b="1" dirty="0"/>
          </a:p>
        </p:txBody>
      </p:sp>
      <p:pic>
        <p:nvPicPr>
          <p:cNvPr id="76809" name="Picture 9" descr="386B"/>
          <p:cNvPicPr>
            <a:picLocks noChangeAspect="1" noChangeArrowheads="1"/>
          </p:cNvPicPr>
          <p:nvPr/>
        </p:nvPicPr>
        <p:blipFill>
          <a:blip r:embed="rId3"/>
          <a:srcRect/>
          <a:stretch>
            <a:fillRect/>
          </a:stretch>
        </p:blipFill>
        <p:spPr bwMode="auto">
          <a:xfrm>
            <a:off x="1703512" y="1935960"/>
            <a:ext cx="2957512" cy="3140075"/>
          </a:xfrm>
          <a:prstGeom prst="rect">
            <a:avLst/>
          </a:prstGeom>
          <a:noFill/>
          <a:ln w="9525">
            <a:noFill/>
            <a:miter lim="800000"/>
            <a:headEnd/>
            <a:tailEnd/>
          </a:ln>
        </p:spPr>
      </p:pic>
      <p:sp>
        <p:nvSpPr>
          <p:cNvPr id="76810" name="Text Box 10"/>
          <p:cNvSpPr txBox="1">
            <a:spLocks noChangeArrowheads="1"/>
          </p:cNvSpPr>
          <p:nvPr/>
        </p:nvSpPr>
        <p:spPr bwMode="auto">
          <a:xfrm>
            <a:off x="5346006" y="5172988"/>
            <a:ext cx="2074863" cy="1920875"/>
          </a:xfrm>
          <a:prstGeom prst="rect">
            <a:avLst/>
          </a:prstGeom>
          <a:noFill/>
          <a:ln w="12700">
            <a:noFill/>
            <a:miter lim="800000"/>
            <a:headEnd type="none" w="sm" len="sm"/>
            <a:tailEnd type="none" w="sm" len="sm"/>
          </a:ln>
        </p:spPr>
        <p:txBody>
          <a:bodyPr>
            <a:spAutoFit/>
          </a:bodyPr>
          <a:lstStyle/>
          <a:p>
            <a:pPr eaLnBrk="0" hangingPunct="0"/>
            <a:r>
              <a:rPr lang="en-US" altLang="zh-CN" sz="2000" b="1" dirty="0"/>
              <a:t>17 Years</a:t>
            </a:r>
          </a:p>
          <a:p>
            <a:pPr eaLnBrk="0" hangingPunct="0"/>
            <a:r>
              <a:rPr lang="en-US" altLang="zh-CN" sz="2000" b="1" dirty="0"/>
              <a:t>200x</a:t>
            </a:r>
          </a:p>
          <a:p>
            <a:pPr eaLnBrk="0" hangingPunct="0"/>
            <a:r>
              <a:rPr lang="en-US" altLang="zh-CN" sz="2000" b="1" dirty="0"/>
              <a:t>200x/11x</a:t>
            </a:r>
          </a:p>
          <a:p>
            <a:pPr eaLnBrk="0" hangingPunct="0"/>
            <a:r>
              <a:rPr lang="en-US" altLang="zh-CN" sz="2000" b="1" dirty="0"/>
              <a:t>1000x</a:t>
            </a:r>
          </a:p>
          <a:p>
            <a:pPr eaLnBrk="0" hangingPunct="0"/>
            <a:endParaRPr lang="en-US" altLang="zh-CN" sz="2000" b="1" dirty="0"/>
          </a:p>
          <a:p>
            <a:pPr eaLnBrk="0" hangingPunct="0"/>
            <a:endParaRPr lang="en-US" altLang="zh-CN" sz="2000" b="1" dirty="0"/>
          </a:p>
        </p:txBody>
      </p:sp>
    </p:spTree>
  </p:cSld>
  <p:clrMapOvr>
    <a:masterClrMapping/>
  </p:clrMapOvr>
  <p:transition spd="slow">
    <p:random/>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rrowheads="1"/>
          </p:cNvSpPr>
          <p:nvPr>
            <p:ph type="title"/>
          </p:nvPr>
        </p:nvSpPr>
        <p:spPr>
          <a:xfrm>
            <a:off x="1809721" y="0"/>
            <a:ext cx="10118927" cy="836712"/>
          </a:xfrm>
        </p:spPr>
        <p:txBody>
          <a:bodyPr>
            <a:normAutofit/>
          </a:bodyPr>
          <a:lstStyle/>
          <a:p>
            <a:pPr eaLnBrk="1" hangingPunct="1"/>
            <a:r>
              <a:rPr lang="en-US" altLang="zh-CN" sz="4000" dirty="0">
                <a:solidFill>
                  <a:schemeClr val="bg1"/>
                </a:solidFill>
              </a:rPr>
              <a:t>Choose Programs to Evaluate Performance</a:t>
            </a:r>
            <a:endParaRPr lang="en-US" altLang="zh-CN" sz="4000" dirty="0">
              <a:solidFill>
                <a:schemeClr val="bg1"/>
              </a:solidFill>
              <a:latin typeface="Arial Narrow" pitchFamily="34" charset="0"/>
            </a:endParaRPr>
          </a:p>
        </p:txBody>
      </p:sp>
      <p:sp>
        <p:nvSpPr>
          <p:cNvPr id="41987" name="Rectangle 3"/>
          <p:cNvSpPr>
            <a:spLocks noGrp="1" noRot="1" noChangeArrowheads="1"/>
          </p:cNvSpPr>
          <p:nvPr>
            <p:ph idx="1"/>
          </p:nvPr>
        </p:nvSpPr>
        <p:spPr>
          <a:xfrm>
            <a:off x="1905000" y="1295400"/>
            <a:ext cx="8534400" cy="4953000"/>
          </a:xfrm>
        </p:spPr>
        <p:txBody>
          <a:bodyPr/>
          <a:lstStyle/>
          <a:p>
            <a:pPr eaLnBrk="1" hangingPunct="1">
              <a:lnSpc>
                <a:spcPct val="90000"/>
              </a:lnSpc>
            </a:pPr>
            <a:r>
              <a:rPr lang="en-US" altLang="zh-CN" sz="2800" dirty="0">
                <a:latin typeface="Comic Sans MS" pitchFamily="66" charset="0"/>
              </a:rPr>
              <a:t>Ideal performance evaluation:</a:t>
            </a:r>
            <a:r>
              <a:rPr lang="en-US" altLang="zh-CN" dirty="0"/>
              <a:t> </a:t>
            </a:r>
          </a:p>
          <a:p>
            <a:pPr lvl="1" eaLnBrk="1" hangingPunct="1">
              <a:lnSpc>
                <a:spcPct val="90000"/>
              </a:lnSpc>
            </a:pPr>
            <a:r>
              <a:rPr lang="en-US" altLang="zh-CN" sz="2400" dirty="0">
                <a:solidFill>
                  <a:srgbClr val="FF0000"/>
                </a:solidFill>
                <a:latin typeface="Comic Sans MS" pitchFamily="66" charset="0"/>
              </a:rPr>
              <a:t>A random sample of users running their programs and OS commands. </a:t>
            </a:r>
          </a:p>
          <a:p>
            <a:pPr eaLnBrk="1" hangingPunct="1">
              <a:lnSpc>
                <a:spcPct val="90000"/>
              </a:lnSpc>
            </a:pPr>
            <a:r>
              <a:rPr lang="en-US" altLang="zh-CN" sz="2800" dirty="0">
                <a:solidFill>
                  <a:srgbClr val="000000"/>
                </a:solidFill>
                <a:latin typeface="Comic Sans MS" pitchFamily="66" charset="0"/>
              </a:rPr>
              <a:t>Many different types of benchmarks</a:t>
            </a:r>
          </a:p>
          <a:p>
            <a:pPr lvl="1" eaLnBrk="1" hangingPunct="1">
              <a:lnSpc>
                <a:spcPct val="90000"/>
              </a:lnSpc>
            </a:pPr>
            <a:r>
              <a:rPr lang="en-US" altLang="zh-CN" sz="2000" b="1" dirty="0">
                <a:solidFill>
                  <a:srgbClr val="0000FF"/>
                </a:solidFill>
                <a:latin typeface="Comic Sans MS" pitchFamily="66" charset="0"/>
              </a:rPr>
              <a:t>Real applications-</a:t>
            </a:r>
            <a:r>
              <a:rPr lang="en-US" altLang="zh-CN" sz="2000" b="1" dirty="0">
                <a:solidFill>
                  <a:srgbClr val="000000"/>
                </a:solidFill>
                <a:latin typeface="Comic Sans MS" pitchFamily="66" charset="0"/>
              </a:rPr>
              <a:t>-- Scientific and engineering</a:t>
            </a:r>
          </a:p>
          <a:p>
            <a:pPr lvl="1" eaLnBrk="1" hangingPunct="1">
              <a:lnSpc>
                <a:spcPct val="90000"/>
              </a:lnSpc>
            </a:pPr>
            <a:r>
              <a:rPr lang="en-US" altLang="zh-CN" sz="2000" b="1" dirty="0">
                <a:solidFill>
                  <a:srgbClr val="0000FF"/>
                </a:solidFill>
                <a:latin typeface="Comic Sans MS" pitchFamily="66" charset="0"/>
              </a:rPr>
              <a:t>Modified (or scripted) applications-</a:t>
            </a:r>
            <a:r>
              <a:rPr lang="en-US" altLang="zh-CN" sz="2000" b="1" dirty="0">
                <a:latin typeface="Comic Sans MS" pitchFamily="66" charset="0"/>
              </a:rPr>
              <a:t>--</a:t>
            </a:r>
            <a:r>
              <a:rPr lang="en-US" altLang="zh-CN" sz="2000" b="1" dirty="0">
                <a:solidFill>
                  <a:schemeClr val="accent2"/>
                </a:solidFill>
                <a:latin typeface="Comic Sans MS" pitchFamily="66" charset="0"/>
              </a:rPr>
              <a:t> </a:t>
            </a:r>
            <a:r>
              <a:rPr lang="en-US" altLang="zh-CN" sz="2000" b="1" dirty="0">
                <a:solidFill>
                  <a:srgbClr val="000000"/>
                </a:solidFill>
                <a:latin typeface="Comic Sans MS" pitchFamily="66" charset="0"/>
              </a:rPr>
              <a:t>focus on specific features</a:t>
            </a:r>
            <a:endParaRPr lang="en-US" altLang="zh-CN" sz="2000" b="1" dirty="0">
              <a:solidFill>
                <a:schemeClr val="accent2"/>
              </a:solidFill>
              <a:latin typeface="Comic Sans MS" pitchFamily="66" charset="0"/>
            </a:endParaRPr>
          </a:p>
          <a:p>
            <a:pPr lvl="1" eaLnBrk="1" hangingPunct="1">
              <a:lnSpc>
                <a:spcPct val="90000"/>
              </a:lnSpc>
            </a:pPr>
            <a:r>
              <a:rPr lang="en-US" altLang="zh-CN" sz="2000" b="1" dirty="0">
                <a:solidFill>
                  <a:srgbClr val="0000FF"/>
                </a:solidFill>
                <a:latin typeface="Comic Sans MS" pitchFamily="66" charset="0"/>
              </a:rPr>
              <a:t>Kernels </a:t>
            </a:r>
            <a:r>
              <a:rPr lang="en-US" altLang="zh-CN" sz="2000" b="1" dirty="0">
                <a:solidFill>
                  <a:srgbClr val="000000"/>
                </a:solidFill>
                <a:latin typeface="Comic Sans MS" pitchFamily="66" charset="0"/>
              </a:rPr>
              <a:t>--- critical program fragments</a:t>
            </a:r>
          </a:p>
          <a:p>
            <a:pPr lvl="1" eaLnBrk="1" hangingPunct="1">
              <a:lnSpc>
                <a:spcPct val="90000"/>
              </a:lnSpc>
            </a:pPr>
            <a:r>
              <a:rPr lang="en-US" altLang="zh-CN" sz="2000" b="1" dirty="0">
                <a:solidFill>
                  <a:srgbClr val="0000FF"/>
                </a:solidFill>
                <a:latin typeface="Comic Sans MS" pitchFamily="66" charset="0"/>
              </a:rPr>
              <a:t>Toy</a:t>
            </a:r>
            <a:r>
              <a:rPr lang="en-US" altLang="zh-CN" sz="2000" b="1" dirty="0">
                <a:solidFill>
                  <a:srgbClr val="000000"/>
                </a:solidFill>
                <a:latin typeface="Comic Sans MS" pitchFamily="66" charset="0"/>
              </a:rPr>
              <a:t> --- small programs, often measure very little</a:t>
            </a:r>
          </a:p>
          <a:p>
            <a:pPr lvl="1" eaLnBrk="1" hangingPunct="1">
              <a:lnSpc>
                <a:spcPct val="90000"/>
              </a:lnSpc>
            </a:pPr>
            <a:r>
              <a:rPr lang="en-US" altLang="zh-CN" sz="2000" b="1" dirty="0">
                <a:solidFill>
                  <a:srgbClr val="0000FF"/>
                </a:solidFill>
                <a:latin typeface="Comic Sans MS" pitchFamily="66" charset="0"/>
              </a:rPr>
              <a:t>Synthetic </a:t>
            </a:r>
            <a:r>
              <a:rPr lang="en-US" altLang="zh-CN" sz="2000" b="1" dirty="0">
                <a:solidFill>
                  <a:srgbClr val="000000"/>
                </a:solidFill>
                <a:latin typeface="Comic Sans MS" pitchFamily="66" charset="0"/>
              </a:rPr>
              <a:t>-- created to represent some aspects of a   program (e.g., mix of instruction types)</a:t>
            </a:r>
          </a:p>
          <a:p>
            <a:pPr lvl="1" eaLnBrk="1" hangingPunct="1">
              <a:lnSpc>
                <a:spcPct val="90000"/>
              </a:lnSpc>
            </a:pPr>
            <a:r>
              <a:rPr lang="en-US" altLang="zh-CN" sz="2000" b="1" dirty="0">
                <a:solidFill>
                  <a:srgbClr val="000000"/>
                </a:solidFill>
                <a:latin typeface="Comic Sans MS" pitchFamily="66" charset="0"/>
              </a:rPr>
              <a:t>Database -- a world unto itself</a:t>
            </a:r>
          </a:p>
          <a:p>
            <a:pPr lvl="1" eaLnBrk="1" hangingPunct="1">
              <a:lnSpc>
                <a:spcPct val="90000"/>
              </a:lnSpc>
            </a:pPr>
            <a:r>
              <a:rPr lang="en-US" altLang="zh-CN" sz="2000" b="1" dirty="0">
                <a:solidFill>
                  <a:srgbClr val="FD0128"/>
                </a:solidFill>
                <a:latin typeface="Comic Sans MS" pitchFamily="66" charset="0"/>
              </a:rPr>
              <a:t>What really matters is how YOUR application performs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rrowheads="1"/>
          </p:cNvSpPr>
          <p:nvPr>
            <p:ph type="title"/>
          </p:nvPr>
        </p:nvSpPr>
        <p:spPr>
          <a:xfrm>
            <a:off x="2381224" y="0"/>
            <a:ext cx="7962926" cy="928688"/>
          </a:xfrm>
        </p:spPr>
        <p:txBody>
          <a:bodyPr/>
          <a:lstStyle/>
          <a:p>
            <a:pPr eaLnBrk="1" hangingPunct="1"/>
            <a:r>
              <a:rPr lang="en-US" altLang="zh-CN" sz="4000" dirty="0">
                <a:solidFill>
                  <a:schemeClr val="bg1"/>
                </a:solidFill>
              </a:rPr>
              <a:t>Something about Synthetic</a:t>
            </a:r>
          </a:p>
        </p:txBody>
      </p:sp>
      <p:sp>
        <p:nvSpPr>
          <p:cNvPr id="43011" name="Rectangle 3"/>
          <p:cNvSpPr>
            <a:spLocks noGrp="1" noRot="1" noChangeArrowheads="1"/>
          </p:cNvSpPr>
          <p:nvPr>
            <p:ph idx="1"/>
          </p:nvPr>
        </p:nvSpPr>
        <p:spPr>
          <a:xfrm>
            <a:off x="1257300" y="1196752"/>
            <a:ext cx="8915400" cy="4800600"/>
          </a:xfrm>
        </p:spPr>
        <p:txBody>
          <a:bodyPr>
            <a:noAutofit/>
          </a:bodyPr>
          <a:lstStyle/>
          <a:p>
            <a:pPr eaLnBrk="1" hangingPunct="1">
              <a:lnSpc>
                <a:spcPct val="90000"/>
              </a:lnSpc>
            </a:pPr>
            <a:r>
              <a:rPr lang="en-US" altLang="zh-CN" sz="3200" dirty="0">
                <a:latin typeface="Comic Sans MS" pitchFamily="66" charset="0"/>
              </a:rPr>
              <a:t>Synthetic benchmarks : </a:t>
            </a:r>
          </a:p>
          <a:p>
            <a:pPr lvl="1" eaLnBrk="1" hangingPunct="1">
              <a:lnSpc>
                <a:spcPct val="90000"/>
              </a:lnSpc>
            </a:pPr>
            <a:r>
              <a:rPr lang="en-US" altLang="zh-CN" sz="2800" dirty="0">
                <a:latin typeface="Comic Sans MS" pitchFamily="66" charset="0"/>
              </a:rPr>
              <a:t>Programs that try to "exercise" the system in the same way to </a:t>
            </a:r>
            <a:r>
              <a:rPr lang="en-US" altLang="zh-CN" sz="2800" dirty="0">
                <a:solidFill>
                  <a:srgbClr val="0000FF"/>
                </a:solidFill>
                <a:latin typeface="Comic Sans MS" pitchFamily="66" charset="0"/>
              </a:rPr>
              <a:t>match the average frequency of operations and operands of a large set of programs. </a:t>
            </a:r>
          </a:p>
          <a:p>
            <a:pPr lvl="1" eaLnBrk="1" hangingPunct="1">
              <a:lnSpc>
                <a:spcPct val="90000"/>
              </a:lnSpc>
            </a:pPr>
            <a:r>
              <a:rPr lang="en-US" altLang="zh-CN" sz="2800" dirty="0">
                <a:latin typeface="Comic Sans MS" pitchFamily="66" charset="0"/>
              </a:rPr>
              <a:t>Whetstone and Dhrystone. </a:t>
            </a:r>
          </a:p>
          <a:p>
            <a:pPr lvl="1" eaLnBrk="1" hangingPunct="1">
              <a:lnSpc>
                <a:spcPct val="90000"/>
              </a:lnSpc>
            </a:pPr>
            <a:r>
              <a:rPr lang="en-US" altLang="zh-CN" sz="2800" dirty="0">
                <a:latin typeface="Comic Sans MS" pitchFamily="66" charset="0"/>
              </a:rPr>
              <a:t>Similar to kernels but are </a:t>
            </a:r>
            <a:r>
              <a:rPr lang="en-US" altLang="zh-CN" sz="2800" dirty="0">
                <a:solidFill>
                  <a:srgbClr val="FF0000"/>
                </a:solidFill>
                <a:latin typeface="Comic Sans MS" pitchFamily="66" charset="0"/>
              </a:rPr>
              <a:t>NOT</a:t>
            </a:r>
            <a:r>
              <a:rPr lang="en-US" altLang="zh-CN" sz="2800" dirty="0">
                <a:latin typeface="Comic Sans MS" pitchFamily="66" charset="0"/>
              </a:rPr>
              <a:t> real programs !</a:t>
            </a:r>
          </a:p>
          <a:p>
            <a:pPr lvl="1" eaLnBrk="1" hangingPunct="1">
              <a:lnSpc>
                <a:spcPct val="90000"/>
              </a:lnSpc>
            </a:pPr>
            <a:r>
              <a:rPr lang="en-US" altLang="zh-CN" sz="2800" dirty="0">
                <a:latin typeface="Comic Sans MS" pitchFamily="66" charset="0"/>
              </a:rPr>
              <a:t>Compiler and hardware optimizations can artificially inflate performance of these benchmarks but not of real programs</a:t>
            </a:r>
            <a:r>
              <a:rPr lang="en-US" altLang="zh-CN" sz="2800" dirty="0"/>
              <a:t>. </a:t>
            </a:r>
          </a:p>
          <a:p>
            <a:pPr lvl="1" eaLnBrk="1" hangingPunct="1">
              <a:lnSpc>
                <a:spcPct val="90000"/>
              </a:lnSpc>
            </a:pPr>
            <a:r>
              <a:rPr lang="en-US" altLang="zh-CN" sz="2800" dirty="0">
                <a:latin typeface="Comic Sans MS" pitchFamily="66" charset="0"/>
              </a:rPr>
              <a:t>These benchmarks don’t reward optimizations!</a:t>
            </a:r>
          </a:p>
          <a:p>
            <a:pPr lvl="1" eaLnBrk="1" hangingPunct="1">
              <a:lnSpc>
                <a:spcPct val="90000"/>
              </a:lnSpc>
            </a:pPr>
            <a:r>
              <a:rPr lang="en-US" altLang="zh-CN" sz="2800" dirty="0" err="1"/>
              <a:t>SQRT</a:t>
            </a:r>
            <a:r>
              <a:rPr lang="en-US" altLang="zh-CN" sz="2800" dirty="0"/>
              <a:t>(EXP(x))= </a:t>
            </a:r>
            <a:r>
              <a:rPr lang="en-US" altLang="zh-CN" sz="2800" dirty="0">
                <a:sym typeface="Symbol" pitchFamily="18" charset="2"/>
              </a:rPr>
              <a:t></a:t>
            </a:r>
            <a:r>
              <a:rPr lang="en-US" altLang="zh-CN" sz="2800" dirty="0"/>
              <a:t>e </a:t>
            </a:r>
            <a:r>
              <a:rPr lang="en-US" altLang="zh-CN" sz="2800" baseline="30000" dirty="0"/>
              <a:t>x</a:t>
            </a:r>
            <a:r>
              <a:rPr lang="en-US" altLang="zh-CN" sz="2800" dirty="0"/>
              <a:t>  = e </a:t>
            </a:r>
            <a:r>
              <a:rPr lang="en-US" altLang="zh-CN" sz="2800" baseline="30000" dirty="0"/>
              <a:t>x/2</a:t>
            </a:r>
            <a:r>
              <a:rPr lang="en-US" altLang="zh-CN" sz="2800" dirty="0"/>
              <a:t> = EXP(X/2)</a:t>
            </a:r>
          </a:p>
        </p:txBody>
      </p:sp>
      <p:sp>
        <p:nvSpPr>
          <p:cNvPr id="43012" name="Line 4"/>
          <p:cNvSpPr>
            <a:spLocks noChangeShapeType="1"/>
          </p:cNvSpPr>
          <p:nvPr/>
        </p:nvSpPr>
        <p:spPr bwMode="auto">
          <a:xfrm>
            <a:off x="5257800" y="5791200"/>
            <a:ext cx="457200" cy="0"/>
          </a:xfrm>
          <a:prstGeom prst="line">
            <a:avLst/>
          </a:prstGeom>
          <a:noFill/>
          <a:ln w="22225">
            <a:solidFill>
              <a:schemeClr val="tx1"/>
            </a:solidFill>
            <a:round/>
            <a:headEnd/>
            <a:tailEnd/>
          </a:ln>
        </p:spPr>
        <p:txBody>
          <a:bodyPr wrap="none" anchor="ctr"/>
          <a:lstStyle/>
          <a:p>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Rot="1" noChangeArrowheads="1"/>
          </p:cNvSpPr>
          <p:nvPr>
            <p:ph type="title"/>
          </p:nvPr>
        </p:nvSpPr>
        <p:spPr>
          <a:xfrm>
            <a:off x="1524000" y="1"/>
            <a:ext cx="9144000" cy="980727"/>
          </a:xfrm>
        </p:spPr>
        <p:txBody>
          <a:bodyPr/>
          <a:lstStyle/>
          <a:p>
            <a:pPr eaLnBrk="1" hangingPunct="1"/>
            <a:r>
              <a:rPr lang="en-US" altLang="zh-CN" sz="4000" dirty="0">
                <a:solidFill>
                  <a:schemeClr val="bg1"/>
                </a:solidFill>
              </a:rPr>
              <a:t>Notes on performance benchmark</a:t>
            </a:r>
          </a:p>
        </p:txBody>
      </p:sp>
      <p:sp>
        <p:nvSpPr>
          <p:cNvPr id="44035" name="Rectangle 3"/>
          <p:cNvSpPr>
            <a:spLocks noGrp="1" noRot="1" noChangeArrowheads="1"/>
          </p:cNvSpPr>
          <p:nvPr>
            <p:ph idx="1"/>
          </p:nvPr>
        </p:nvSpPr>
        <p:spPr>
          <a:xfrm>
            <a:off x="1905000" y="1484313"/>
            <a:ext cx="8763000" cy="4724400"/>
          </a:xfrm>
        </p:spPr>
        <p:txBody>
          <a:bodyPr/>
          <a:lstStyle/>
          <a:p>
            <a:pPr eaLnBrk="1" hangingPunct="1">
              <a:lnSpc>
                <a:spcPct val="90000"/>
              </a:lnSpc>
            </a:pPr>
            <a:r>
              <a:rPr lang="en-US" altLang="zh-CN" sz="2400" dirty="0">
                <a:latin typeface="Comic Sans MS" pitchFamily="66" charset="0"/>
              </a:rPr>
              <a:t>Benchmarks can focus on specific aspects of a system</a:t>
            </a:r>
          </a:p>
          <a:p>
            <a:pPr lvl="1" eaLnBrk="1" hangingPunct="1">
              <a:lnSpc>
                <a:spcPct val="90000"/>
              </a:lnSpc>
            </a:pPr>
            <a:r>
              <a:rPr lang="en-US" altLang="zh-CN" sz="2000" dirty="0">
                <a:latin typeface="Comic Sans MS" pitchFamily="66" charset="0"/>
              </a:rPr>
              <a:t>floating point &amp; integer </a:t>
            </a:r>
            <a:r>
              <a:rPr lang="en-US" altLang="zh-CN" sz="2000" dirty="0" err="1">
                <a:latin typeface="Comic Sans MS" pitchFamily="66" charset="0"/>
              </a:rPr>
              <a:t>ALU</a:t>
            </a:r>
            <a:r>
              <a:rPr lang="en-US" altLang="zh-CN" sz="2000" dirty="0">
                <a:latin typeface="Comic Sans MS" pitchFamily="66" charset="0"/>
              </a:rPr>
              <a:t>, memory system, I/O, OS</a:t>
            </a:r>
            <a:endParaRPr lang="en-US" altLang="zh-CN" dirty="0">
              <a:solidFill>
                <a:srgbClr val="000000"/>
              </a:solidFill>
              <a:latin typeface="Arial Narrow" pitchFamily="34" charset="0"/>
            </a:endParaRPr>
          </a:p>
          <a:p>
            <a:pPr eaLnBrk="1" hangingPunct="1">
              <a:lnSpc>
                <a:spcPct val="90000"/>
              </a:lnSpc>
              <a:spcBef>
                <a:spcPct val="45000"/>
              </a:spcBef>
              <a:buFont typeface="Symbol" pitchFamily="18" charset="2"/>
              <a:buChar char="·"/>
            </a:pPr>
            <a:r>
              <a:rPr lang="en-US" altLang="zh-CN" sz="2400" dirty="0">
                <a:latin typeface="Comic Sans MS" pitchFamily="66" charset="0"/>
              </a:rPr>
              <a:t>Universal benchmarks </a:t>
            </a:r>
            <a:r>
              <a:rPr lang="en-US" altLang="zh-CN" sz="2400" dirty="0">
                <a:solidFill>
                  <a:srgbClr val="FF0000"/>
                </a:solidFill>
                <a:latin typeface="Comic Sans MS" pitchFamily="66" charset="0"/>
              </a:rPr>
              <a:t>can be misleading</a:t>
            </a:r>
            <a:r>
              <a:rPr lang="en-US" altLang="zh-CN" sz="2400" dirty="0">
                <a:latin typeface="Comic Sans MS" pitchFamily="66" charset="0"/>
              </a:rPr>
              <a:t> since hardware and compiler vendors might optimize their design for </a:t>
            </a:r>
            <a:r>
              <a:rPr lang="en-US" altLang="zh-CN" sz="2400" dirty="0">
                <a:solidFill>
                  <a:srgbClr val="0000FF"/>
                </a:solidFill>
                <a:latin typeface="Comic Sans MS" pitchFamily="66" charset="0"/>
              </a:rPr>
              <a:t>ONLY</a:t>
            </a:r>
            <a:r>
              <a:rPr lang="en-US" altLang="zh-CN" sz="2400" dirty="0">
                <a:solidFill>
                  <a:schemeClr val="hlink"/>
                </a:solidFill>
                <a:latin typeface="Comic Sans MS" pitchFamily="66" charset="0"/>
              </a:rPr>
              <a:t> </a:t>
            </a:r>
            <a:r>
              <a:rPr lang="en-US" altLang="zh-CN" sz="2400" dirty="0">
                <a:latin typeface="Comic Sans MS" pitchFamily="66" charset="0"/>
              </a:rPr>
              <a:t>these programs</a:t>
            </a:r>
          </a:p>
          <a:p>
            <a:pPr eaLnBrk="1" hangingPunct="1">
              <a:lnSpc>
                <a:spcPct val="90000"/>
              </a:lnSpc>
              <a:spcBef>
                <a:spcPct val="45000"/>
              </a:spcBef>
              <a:buFont typeface="Symbol" pitchFamily="18" charset="2"/>
              <a:buChar char="·"/>
            </a:pPr>
            <a:r>
              <a:rPr lang="en-US" altLang="zh-CN" sz="2400" dirty="0">
                <a:solidFill>
                  <a:srgbClr val="FF0000"/>
                </a:solidFill>
                <a:latin typeface="Comic Sans MS" pitchFamily="66" charset="0"/>
              </a:rPr>
              <a:t>The best types of benchmarks are real applications since they reflect the end-user interest</a:t>
            </a:r>
            <a:endParaRPr lang="en-US" altLang="zh-CN" sz="2400" dirty="0">
              <a:latin typeface="Comic Sans MS" pitchFamily="66" charset="0"/>
            </a:endParaRPr>
          </a:p>
          <a:p>
            <a:pPr eaLnBrk="1" hangingPunct="1">
              <a:lnSpc>
                <a:spcPct val="90000"/>
              </a:lnSpc>
              <a:spcBef>
                <a:spcPct val="45000"/>
              </a:spcBef>
              <a:buFont typeface="Symbol" pitchFamily="18" charset="2"/>
              <a:buChar char="·"/>
            </a:pPr>
            <a:r>
              <a:rPr lang="en-US" altLang="zh-CN" sz="2400" dirty="0">
                <a:latin typeface="Comic Sans MS" pitchFamily="66" charset="0"/>
              </a:rPr>
              <a:t>Architectures might perform well for some applications and poorly for others</a:t>
            </a:r>
          </a:p>
          <a:p>
            <a:pPr eaLnBrk="1" hangingPunct="1">
              <a:lnSpc>
                <a:spcPct val="90000"/>
              </a:lnSpc>
              <a:spcBef>
                <a:spcPct val="45000"/>
              </a:spcBef>
              <a:buFont typeface="Symbol" pitchFamily="18" charset="2"/>
              <a:buChar char="·"/>
            </a:pPr>
            <a:r>
              <a:rPr lang="en-US" altLang="zh-CN" sz="2400" dirty="0">
                <a:solidFill>
                  <a:srgbClr val="0000FF"/>
                </a:solidFill>
                <a:latin typeface="Comic Sans MS" pitchFamily="66" charset="0"/>
              </a:rPr>
              <a:t>Compilation can boost performance </a:t>
            </a:r>
            <a:r>
              <a:rPr lang="en-US" altLang="zh-CN" sz="2400" dirty="0">
                <a:latin typeface="Comic Sans MS" pitchFamily="66" charset="0"/>
              </a:rPr>
              <a:t>by taking advantage of architecture-specific features. Application-specific compiler optimization are becoming more popular.</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rrowheads="1"/>
          </p:cNvSpPr>
          <p:nvPr>
            <p:ph type="title"/>
          </p:nvPr>
        </p:nvSpPr>
        <p:spPr>
          <a:xfrm>
            <a:off x="2207568" y="116632"/>
            <a:ext cx="6881813" cy="654050"/>
          </a:xfrm>
        </p:spPr>
        <p:txBody>
          <a:bodyPr>
            <a:normAutofit fontScale="90000"/>
          </a:bodyPr>
          <a:lstStyle/>
          <a:p>
            <a:pPr eaLnBrk="1" hangingPunct="1"/>
            <a:r>
              <a:rPr lang="en-US" altLang="zh-CN" dirty="0">
                <a:solidFill>
                  <a:schemeClr val="bg1"/>
                </a:solidFill>
              </a:rPr>
              <a:t>SPEC</a:t>
            </a:r>
            <a:endParaRPr lang="en-US" altLang="zh-CN" b="1" dirty="0">
              <a:solidFill>
                <a:schemeClr val="bg1"/>
              </a:solidFill>
              <a:latin typeface="Arial Narrow" pitchFamily="34" charset="0"/>
            </a:endParaRPr>
          </a:p>
        </p:txBody>
      </p:sp>
      <p:sp>
        <p:nvSpPr>
          <p:cNvPr id="45059" name="Rectangle 3"/>
          <p:cNvSpPr>
            <a:spLocks noGrp="1" noRot="1" noChangeArrowheads="1"/>
          </p:cNvSpPr>
          <p:nvPr>
            <p:ph idx="1"/>
          </p:nvPr>
        </p:nvSpPr>
        <p:spPr>
          <a:xfrm>
            <a:off x="1127448" y="1052736"/>
            <a:ext cx="10513168" cy="5256584"/>
          </a:xfrm>
        </p:spPr>
        <p:txBody>
          <a:bodyPr>
            <a:noAutofit/>
          </a:bodyPr>
          <a:lstStyle/>
          <a:p>
            <a:pPr eaLnBrk="1" hangingPunct="1">
              <a:lnSpc>
                <a:spcPct val="90000"/>
              </a:lnSpc>
            </a:pPr>
            <a:r>
              <a:rPr lang="en-US" altLang="zh-CN" sz="3200" dirty="0">
                <a:solidFill>
                  <a:srgbClr val="FF0000"/>
                </a:solidFill>
                <a:latin typeface="Comic Sans MS" pitchFamily="66" charset="0"/>
              </a:rPr>
              <a:t>SPEC - The System Performance Evaluation Cooperative</a:t>
            </a:r>
            <a:endParaRPr lang="en-US" altLang="zh-CN" b="1" dirty="0">
              <a:solidFill>
                <a:srgbClr val="FF0000"/>
              </a:solidFill>
              <a:latin typeface="Comic Sans MS" pitchFamily="66" charset="0"/>
            </a:endParaRPr>
          </a:p>
          <a:p>
            <a:pPr lvl="1" eaLnBrk="1" hangingPunct="1">
              <a:lnSpc>
                <a:spcPct val="90000"/>
              </a:lnSpc>
            </a:pPr>
            <a:r>
              <a:rPr lang="en-US" altLang="zh-CN" dirty="0">
                <a:solidFill>
                  <a:srgbClr val="000000"/>
                </a:solidFill>
                <a:latin typeface="Comic Sans MS" pitchFamily="66" charset="0"/>
              </a:rPr>
              <a:t>founded in 1988 by a small number of workstation vendors who realized that the marketplace was in desperate need of realistic, standardize </a:t>
            </a:r>
            <a:r>
              <a:rPr lang="en-US" altLang="zh-CN" sz="3200" dirty="0">
                <a:solidFill>
                  <a:srgbClr val="000000"/>
                </a:solidFill>
                <a:latin typeface="Comic Sans MS" pitchFamily="66" charset="0"/>
              </a:rPr>
              <a:t>performance</a:t>
            </a:r>
            <a:r>
              <a:rPr lang="en-US" altLang="zh-CN" dirty="0">
                <a:solidFill>
                  <a:srgbClr val="000000"/>
                </a:solidFill>
                <a:latin typeface="Comic Sans MS" pitchFamily="66" charset="0"/>
              </a:rPr>
              <a:t> tests.</a:t>
            </a:r>
          </a:p>
          <a:p>
            <a:pPr lvl="1" eaLnBrk="1" hangingPunct="1">
              <a:lnSpc>
                <a:spcPct val="90000"/>
              </a:lnSpc>
            </a:pPr>
            <a:r>
              <a:rPr lang="en-US" altLang="zh-CN" dirty="0">
                <a:solidFill>
                  <a:srgbClr val="000000"/>
                </a:solidFill>
                <a:latin typeface="Comic Sans MS" pitchFamily="66" charset="0"/>
              </a:rPr>
              <a:t>Grown to become successful performance standardization bodies with more than 40 member companies. </a:t>
            </a:r>
          </a:p>
          <a:p>
            <a:pPr lvl="1" eaLnBrk="1" hangingPunct="1">
              <a:lnSpc>
                <a:spcPct val="90000"/>
              </a:lnSpc>
            </a:pPr>
            <a:r>
              <a:rPr lang="en-US" altLang="zh-CN" b="1" dirty="0">
                <a:solidFill>
                  <a:srgbClr val="000000"/>
                </a:solidFill>
                <a:latin typeface="Comic Sans MS" pitchFamily="66" charset="0"/>
              </a:rPr>
              <a:t>http://www.spec.org</a:t>
            </a:r>
          </a:p>
          <a:p>
            <a:pPr eaLnBrk="1" hangingPunct="1">
              <a:lnSpc>
                <a:spcPct val="90000"/>
              </a:lnSpc>
            </a:pPr>
            <a:r>
              <a:rPr lang="en-US" altLang="zh-CN" sz="3200" dirty="0">
                <a:solidFill>
                  <a:srgbClr val="000000"/>
                </a:solidFill>
                <a:latin typeface="Comic Sans MS" pitchFamily="66" charset="0"/>
              </a:rPr>
              <a:t>SPEC's Philosophy</a:t>
            </a:r>
            <a:endParaRPr lang="en-US" altLang="zh-CN" b="1" dirty="0">
              <a:solidFill>
                <a:srgbClr val="000000"/>
              </a:solidFill>
              <a:latin typeface="Comic Sans MS" pitchFamily="66" charset="0"/>
            </a:endParaRPr>
          </a:p>
          <a:p>
            <a:pPr lvl="1" eaLnBrk="1" hangingPunct="1">
              <a:lnSpc>
                <a:spcPct val="90000"/>
              </a:lnSpc>
            </a:pPr>
            <a:r>
              <a:rPr lang="en-US" altLang="zh-CN" dirty="0">
                <a:solidFill>
                  <a:srgbClr val="000000"/>
                </a:solidFill>
                <a:latin typeface="Comic Sans MS" pitchFamily="66" charset="0"/>
              </a:rPr>
              <a:t>The goal of SPEC is to ensure that the marketplace has a fair and useful set of metrics to differentiate candidate systems.</a:t>
            </a:r>
          </a:p>
          <a:p>
            <a:pPr lvl="1" eaLnBrk="1" hangingPunct="1">
              <a:lnSpc>
                <a:spcPct val="90000"/>
              </a:lnSpc>
            </a:pPr>
            <a:r>
              <a:rPr lang="en-US" altLang="zh-CN" dirty="0">
                <a:solidFill>
                  <a:srgbClr val="000000"/>
                </a:solidFill>
                <a:latin typeface="Comic Sans MS" pitchFamily="66" charset="0"/>
              </a:rPr>
              <a:t>The basic SPEC methodology is to provide the </a:t>
            </a:r>
            <a:r>
              <a:rPr lang="en-US" altLang="zh-CN" dirty="0" err="1">
                <a:solidFill>
                  <a:srgbClr val="000000"/>
                </a:solidFill>
                <a:latin typeface="Comic Sans MS" pitchFamily="66" charset="0"/>
              </a:rPr>
              <a:t>benchmarker</a:t>
            </a:r>
            <a:r>
              <a:rPr lang="en-US" altLang="zh-CN" dirty="0">
                <a:solidFill>
                  <a:srgbClr val="000000"/>
                </a:solidFill>
                <a:latin typeface="Comic Sans MS" pitchFamily="66" charset="0"/>
              </a:rPr>
              <a:t> with a standardized suite of source code based upon existing applications</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Rot="1" noChangeArrowheads="1"/>
          </p:cNvSpPr>
          <p:nvPr>
            <p:ph type="title"/>
          </p:nvPr>
        </p:nvSpPr>
        <p:spPr>
          <a:xfrm>
            <a:off x="3327401" y="1"/>
            <a:ext cx="6881813" cy="981075"/>
          </a:xfrm>
        </p:spPr>
        <p:txBody>
          <a:bodyPr>
            <a:normAutofit fontScale="90000"/>
          </a:bodyPr>
          <a:lstStyle/>
          <a:p>
            <a:pPr eaLnBrk="1" hangingPunct="1"/>
            <a:r>
              <a:rPr lang="en-US" altLang="zh-CN" sz="3200"/>
              <a:t>SPEC benchmarks</a:t>
            </a:r>
            <a:r>
              <a:rPr lang="en-US" altLang="zh-CN"/>
              <a:t> </a:t>
            </a:r>
            <a:br>
              <a:rPr lang="en-US" altLang="zh-CN"/>
            </a:br>
            <a:r>
              <a:rPr lang="en-US" altLang="zh-CN"/>
              <a:t>Desktop Benchmarks</a:t>
            </a:r>
            <a:endParaRPr lang="en-US" altLang="zh-CN" sz="4000" i="1">
              <a:latin typeface="MyriadMM-It_400_600_" charset="0"/>
            </a:endParaRPr>
          </a:p>
        </p:txBody>
      </p:sp>
      <p:sp>
        <p:nvSpPr>
          <p:cNvPr id="46083" name="Rectangle 3"/>
          <p:cNvSpPr>
            <a:spLocks noGrp="1" noRot="1" noChangeArrowheads="1"/>
          </p:cNvSpPr>
          <p:nvPr>
            <p:ph idx="1"/>
          </p:nvPr>
        </p:nvSpPr>
        <p:spPr>
          <a:xfrm>
            <a:off x="1631504" y="1124744"/>
            <a:ext cx="9001000" cy="5472608"/>
          </a:xfrm>
        </p:spPr>
        <p:txBody>
          <a:bodyPr>
            <a:normAutofit lnSpcReduction="10000"/>
          </a:bodyPr>
          <a:lstStyle/>
          <a:p>
            <a:pPr eaLnBrk="1" hangingPunct="1">
              <a:lnSpc>
                <a:spcPct val="90000"/>
              </a:lnSpc>
            </a:pPr>
            <a:r>
              <a:rPr lang="en-US" altLang="zh-CN" sz="3200" dirty="0">
                <a:latin typeface="Comic Sans MS" pitchFamily="66" charset="0"/>
              </a:rPr>
              <a:t>CPU-intensive benchmarks</a:t>
            </a:r>
          </a:p>
          <a:p>
            <a:pPr lvl="1" eaLnBrk="1" hangingPunct="1">
              <a:lnSpc>
                <a:spcPct val="90000"/>
              </a:lnSpc>
            </a:pPr>
            <a:r>
              <a:rPr lang="en-US" altLang="zh-CN" dirty="0">
                <a:latin typeface="Comic Sans MS" pitchFamily="66" charset="0"/>
              </a:rPr>
              <a:t>SPEC89</a:t>
            </a:r>
            <a:endParaRPr lang="en-US" altLang="zh-CN" dirty="0">
              <a:latin typeface="Comic Sans MS" pitchFamily="66" charset="0"/>
              <a:sym typeface="Wingdings" pitchFamily="2" charset="2"/>
            </a:endParaRPr>
          </a:p>
          <a:p>
            <a:pPr lvl="1" eaLnBrk="1" hangingPunct="1">
              <a:lnSpc>
                <a:spcPct val="90000"/>
              </a:lnSpc>
            </a:pPr>
            <a:r>
              <a:rPr lang="en-US" altLang="zh-CN" dirty="0">
                <a:latin typeface="Comic Sans MS" pitchFamily="66" charset="0"/>
                <a:sym typeface="Wingdings" pitchFamily="2" charset="2"/>
              </a:rPr>
              <a:t>SPEC92</a:t>
            </a:r>
          </a:p>
          <a:p>
            <a:pPr lvl="1" eaLnBrk="1" hangingPunct="1">
              <a:lnSpc>
                <a:spcPct val="90000"/>
              </a:lnSpc>
            </a:pPr>
            <a:r>
              <a:rPr lang="en-US" altLang="zh-CN" dirty="0">
                <a:latin typeface="Comic Sans MS" pitchFamily="66" charset="0"/>
                <a:sym typeface="Wingdings" pitchFamily="2" charset="2"/>
              </a:rPr>
              <a:t>SPEC95</a:t>
            </a:r>
          </a:p>
          <a:p>
            <a:pPr lvl="1" eaLnBrk="1" hangingPunct="1">
              <a:lnSpc>
                <a:spcPct val="90000"/>
              </a:lnSpc>
            </a:pPr>
            <a:r>
              <a:rPr lang="en-US" altLang="zh-CN" dirty="0">
                <a:latin typeface="Comic Sans MS" pitchFamily="66" charset="0"/>
                <a:sym typeface="Wingdings" pitchFamily="2" charset="2"/>
              </a:rPr>
              <a:t>SPEC2000</a:t>
            </a:r>
          </a:p>
          <a:p>
            <a:pPr lvl="1" eaLnBrk="1" hangingPunct="1">
              <a:lnSpc>
                <a:spcPct val="90000"/>
              </a:lnSpc>
            </a:pPr>
            <a:r>
              <a:rPr lang="en-US" altLang="zh-CN" dirty="0">
                <a:latin typeface="Comic Sans MS" pitchFamily="66" charset="0"/>
                <a:sym typeface="Wingdings" pitchFamily="2" charset="2"/>
              </a:rPr>
              <a:t>SPEC CPU2006 ( 12 CINT2006, 17 CFP2006)</a:t>
            </a:r>
            <a:r>
              <a:rPr lang="en-US" altLang="zh-CN" sz="2800" dirty="0">
                <a:latin typeface="Comic Sans MS" pitchFamily="66" charset="0"/>
              </a:rPr>
              <a:t> </a:t>
            </a:r>
          </a:p>
          <a:p>
            <a:pPr eaLnBrk="1" hangingPunct="1">
              <a:lnSpc>
                <a:spcPct val="90000"/>
              </a:lnSpc>
            </a:pPr>
            <a:r>
              <a:rPr lang="en-US" altLang="zh-CN" sz="3200" dirty="0">
                <a:latin typeface="Comic Sans MS" pitchFamily="66" charset="0"/>
              </a:rPr>
              <a:t>graphics-intensive benchmarks</a:t>
            </a:r>
          </a:p>
          <a:p>
            <a:pPr lvl="1" eaLnBrk="1" hangingPunct="1">
              <a:lnSpc>
                <a:spcPct val="90000"/>
              </a:lnSpc>
            </a:pPr>
            <a:r>
              <a:rPr lang="en-US" altLang="zh-CN" sz="2800" dirty="0">
                <a:latin typeface="Comic Sans MS" pitchFamily="66" charset="0"/>
                <a:sym typeface="Wingdings" pitchFamily="2" charset="2"/>
              </a:rPr>
              <a:t>SPEC2000</a:t>
            </a:r>
          </a:p>
          <a:p>
            <a:pPr lvl="2" eaLnBrk="1" hangingPunct="1">
              <a:lnSpc>
                <a:spcPct val="90000"/>
              </a:lnSpc>
            </a:pPr>
            <a:r>
              <a:rPr lang="en-US" altLang="zh-CN" sz="2400" dirty="0" err="1">
                <a:latin typeface="Comic Sans MS" pitchFamily="66" charset="0"/>
                <a:sym typeface="Wingdings" pitchFamily="2" charset="2"/>
              </a:rPr>
              <a:t>SPECviewperf</a:t>
            </a:r>
            <a:endParaRPr lang="en-US" altLang="zh-CN" sz="2400" dirty="0">
              <a:latin typeface="Comic Sans MS" pitchFamily="66" charset="0"/>
              <a:sym typeface="Wingdings" pitchFamily="2" charset="2"/>
            </a:endParaRPr>
          </a:p>
          <a:p>
            <a:pPr lvl="3" eaLnBrk="1" hangingPunct="1">
              <a:lnSpc>
                <a:spcPct val="90000"/>
              </a:lnSpc>
            </a:pPr>
            <a:r>
              <a:rPr lang="en-US" altLang="zh-CN" sz="2000" dirty="0">
                <a:latin typeface="Comic Sans MS" pitchFamily="66" charset="0"/>
                <a:sym typeface="Wingdings" pitchFamily="2" charset="2"/>
              </a:rPr>
              <a:t>is used for benchmarking systems supporting the OpenGL graphics library</a:t>
            </a:r>
          </a:p>
          <a:p>
            <a:pPr lvl="2" eaLnBrk="1" hangingPunct="1">
              <a:lnSpc>
                <a:spcPct val="90000"/>
              </a:lnSpc>
            </a:pPr>
            <a:r>
              <a:rPr lang="en-US" altLang="zh-CN" sz="2400" dirty="0" err="1">
                <a:latin typeface="Comic Sans MS" pitchFamily="66" charset="0"/>
                <a:sym typeface="Wingdings" pitchFamily="2" charset="2"/>
              </a:rPr>
              <a:t>SPECapc</a:t>
            </a:r>
            <a:endParaRPr lang="en-US" altLang="zh-CN" sz="2400" dirty="0">
              <a:latin typeface="Comic Sans MS" pitchFamily="66" charset="0"/>
              <a:sym typeface="Wingdings" pitchFamily="2" charset="2"/>
            </a:endParaRPr>
          </a:p>
          <a:p>
            <a:pPr lvl="3" eaLnBrk="1" hangingPunct="1">
              <a:lnSpc>
                <a:spcPct val="90000"/>
              </a:lnSpc>
            </a:pPr>
            <a:r>
              <a:rPr lang="en-US" altLang="zh-CN" sz="2000" dirty="0">
                <a:latin typeface="Comic Sans MS" pitchFamily="66" charset="0"/>
                <a:sym typeface="Wingdings" pitchFamily="2" charset="2"/>
              </a:rPr>
              <a:t>consists of applications that make extensive use of graphics.</a:t>
            </a:r>
            <a:endParaRPr lang="en-US" altLang="zh-CN" sz="2000" dirty="0">
              <a:latin typeface="Times-Roman" charset="0"/>
              <a:sym typeface="Wingdings" pitchFamily="2" charset="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rrowheads="1"/>
          </p:cNvSpPr>
          <p:nvPr>
            <p:ph type="title"/>
          </p:nvPr>
        </p:nvSpPr>
        <p:spPr>
          <a:xfrm>
            <a:off x="1524000" y="0"/>
            <a:ext cx="9144000" cy="990600"/>
          </a:xfrm>
        </p:spPr>
        <p:txBody>
          <a:bodyPr/>
          <a:lstStyle/>
          <a:p>
            <a:pPr eaLnBrk="1" hangingPunct="1"/>
            <a:r>
              <a:rPr lang="en-US" altLang="zh-CN" sz="4000" dirty="0">
                <a:solidFill>
                  <a:schemeClr val="bg1"/>
                </a:solidFill>
              </a:rPr>
              <a:t>SPEC INT 95 </a:t>
            </a:r>
            <a:r>
              <a:rPr lang="en-US" altLang="zh-CN" sz="3600" dirty="0">
                <a:solidFill>
                  <a:schemeClr val="bg1"/>
                </a:solidFill>
              </a:rPr>
              <a:t>Benchmark</a:t>
            </a:r>
            <a:r>
              <a:rPr lang="en-US" altLang="zh-CN" sz="4000" dirty="0">
                <a:solidFill>
                  <a:schemeClr val="bg1"/>
                </a:solidFill>
              </a:rPr>
              <a:t> </a:t>
            </a:r>
            <a:r>
              <a:rPr lang="en-US" altLang="zh-CN" sz="3600" dirty="0">
                <a:solidFill>
                  <a:schemeClr val="bg1"/>
                </a:solidFill>
              </a:rPr>
              <a:t>descriptions</a:t>
            </a:r>
            <a:endParaRPr lang="en-US" altLang="zh-CN" sz="3600" dirty="0">
              <a:solidFill>
                <a:schemeClr val="bg1"/>
              </a:solidFill>
              <a:latin typeface="Arial Narrow" pitchFamily="34" charset="0"/>
            </a:endParaRPr>
          </a:p>
        </p:txBody>
      </p:sp>
      <p:pic>
        <p:nvPicPr>
          <p:cNvPr id="47107" name="Picture 3"/>
          <p:cNvPicPr>
            <a:picLocks noChangeAspect="1" noChangeArrowheads="1"/>
          </p:cNvPicPr>
          <p:nvPr/>
        </p:nvPicPr>
        <p:blipFill>
          <a:blip r:embed="rId2"/>
          <a:srcRect/>
          <a:stretch>
            <a:fillRect/>
          </a:stretch>
        </p:blipFill>
        <p:spPr bwMode="auto">
          <a:xfrm>
            <a:off x="1524000" y="1124743"/>
            <a:ext cx="9144000" cy="5416379"/>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Rot="1" noChangeArrowheads="1"/>
          </p:cNvSpPr>
          <p:nvPr>
            <p:ph type="title"/>
          </p:nvPr>
        </p:nvSpPr>
        <p:spPr>
          <a:xfrm>
            <a:off x="1524000" y="0"/>
            <a:ext cx="9144000" cy="762000"/>
          </a:xfrm>
        </p:spPr>
        <p:txBody>
          <a:bodyPr/>
          <a:lstStyle/>
          <a:p>
            <a:pPr eaLnBrk="1" hangingPunct="1"/>
            <a:r>
              <a:rPr lang="en-US" altLang="zh-CN" sz="4000" dirty="0">
                <a:solidFill>
                  <a:schemeClr val="bg1"/>
                </a:solidFill>
              </a:rPr>
              <a:t>SPEC FP 95 Benchmark Descriptions</a:t>
            </a:r>
            <a:endParaRPr lang="en-US" altLang="zh-CN" sz="4000" dirty="0">
              <a:solidFill>
                <a:schemeClr val="bg1"/>
              </a:solidFill>
              <a:latin typeface="Arial Narrow" pitchFamily="34" charset="0"/>
            </a:endParaRPr>
          </a:p>
        </p:txBody>
      </p:sp>
      <p:sp>
        <p:nvSpPr>
          <p:cNvPr id="48131" name="Rectangle 3"/>
          <p:cNvSpPr>
            <a:spLocks noGrp="1" noRot="1" noChangeArrowheads="1"/>
          </p:cNvSpPr>
          <p:nvPr>
            <p:ph idx="1"/>
          </p:nvPr>
        </p:nvSpPr>
        <p:spPr/>
        <p:txBody>
          <a:bodyPr/>
          <a:lstStyle/>
          <a:p>
            <a:pPr eaLnBrk="1" hangingPunct="1"/>
            <a:endParaRPr lang="zh-CN" altLang="zh-CN"/>
          </a:p>
        </p:txBody>
      </p:sp>
      <p:pic>
        <p:nvPicPr>
          <p:cNvPr id="48132" name="Picture 4"/>
          <p:cNvPicPr>
            <a:picLocks noChangeAspect="1" noChangeArrowheads="1"/>
          </p:cNvPicPr>
          <p:nvPr/>
        </p:nvPicPr>
        <p:blipFill>
          <a:blip r:embed="rId2"/>
          <a:srcRect/>
          <a:stretch>
            <a:fillRect/>
          </a:stretch>
        </p:blipFill>
        <p:spPr bwMode="auto">
          <a:xfrm>
            <a:off x="1199456" y="1113692"/>
            <a:ext cx="9577064" cy="5413584"/>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rrowheads="1"/>
          </p:cNvSpPr>
          <p:nvPr>
            <p:ph type="title"/>
          </p:nvPr>
        </p:nvSpPr>
        <p:spPr>
          <a:xfrm>
            <a:off x="1524000" y="188640"/>
            <a:ext cx="9144000" cy="609600"/>
          </a:xfrm>
        </p:spPr>
        <p:txBody>
          <a:bodyPr>
            <a:normAutofit fontScale="90000"/>
          </a:bodyPr>
          <a:lstStyle/>
          <a:p>
            <a:pPr eaLnBrk="1" hangingPunct="1"/>
            <a:r>
              <a:rPr lang="en-US" altLang="zh-CN" dirty="0">
                <a:solidFill>
                  <a:schemeClr val="bg1"/>
                </a:solidFill>
              </a:rPr>
              <a:t>New SPEC </a:t>
            </a:r>
            <a:r>
              <a:rPr lang="en-US" altLang="zh-CN" dirty="0" err="1">
                <a:solidFill>
                  <a:schemeClr val="bg1"/>
                </a:solidFill>
              </a:rPr>
              <a:t>Int</a:t>
            </a:r>
            <a:r>
              <a:rPr lang="en-US" altLang="zh-CN" dirty="0">
                <a:solidFill>
                  <a:schemeClr val="bg1"/>
                </a:solidFill>
              </a:rPr>
              <a:t> 2000 Benchmarks</a:t>
            </a:r>
            <a:endParaRPr lang="en-US" altLang="zh-CN" b="1" dirty="0">
              <a:solidFill>
                <a:schemeClr val="bg1"/>
              </a:solidFill>
              <a:latin typeface="Arial Narrow" pitchFamily="34" charset="0"/>
            </a:endParaRPr>
          </a:p>
        </p:txBody>
      </p:sp>
      <p:pic>
        <p:nvPicPr>
          <p:cNvPr id="49155" name="Picture 3"/>
          <p:cNvPicPr>
            <a:picLocks noChangeAspect="1" noChangeArrowheads="1"/>
          </p:cNvPicPr>
          <p:nvPr/>
        </p:nvPicPr>
        <p:blipFill>
          <a:blip r:embed="rId2"/>
          <a:srcRect/>
          <a:stretch>
            <a:fillRect/>
          </a:stretch>
        </p:blipFill>
        <p:spPr bwMode="auto">
          <a:xfrm>
            <a:off x="1524000" y="1124744"/>
            <a:ext cx="8820472" cy="5376288"/>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rrowheads="1"/>
          </p:cNvSpPr>
          <p:nvPr>
            <p:ph type="title"/>
          </p:nvPr>
        </p:nvSpPr>
        <p:spPr>
          <a:xfrm>
            <a:off x="1524001" y="0"/>
            <a:ext cx="8945563" cy="762000"/>
          </a:xfrm>
        </p:spPr>
        <p:txBody>
          <a:bodyPr/>
          <a:lstStyle/>
          <a:p>
            <a:pPr eaLnBrk="1" hangingPunct="1"/>
            <a:r>
              <a:rPr lang="en-US" altLang="zh-CN" dirty="0">
                <a:solidFill>
                  <a:schemeClr val="bg1"/>
                </a:solidFill>
              </a:rPr>
              <a:t>New SPEC FP 2000 Benchmarks</a:t>
            </a:r>
            <a:endParaRPr lang="en-US" altLang="zh-CN" b="1" dirty="0">
              <a:solidFill>
                <a:schemeClr val="bg1"/>
              </a:solidFill>
              <a:latin typeface="Arial Narrow" pitchFamily="34" charset="0"/>
            </a:endParaRPr>
          </a:p>
        </p:txBody>
      </p:sp>
      <p:sp>
        <p:nvSpPr>
          <p:cNvPr id="50179" name="Rectangle 3"/>
          <p:cNvSpPr>
            <a:spLocks noGrp="1" noRot="1" noChangeArrowheads="1"/>
          </p:cNvSpPr>
          <p:nvPr>
            <p:ph idx="1"/>
          </p:nvPr>
        </p:nvSpPr>
        <p:spPr/>
        <p:txBody>
          <a:bodyPr/>
          <a:lstStyle/>
          <a:p>
            <a:pPr eaLnBrk="1" hangingPunct="1"/>
            <a:endParaRPr lang="zh-CN" altLang="zh-CN"/>
          </a:p>
        </p:txBody>
      </p:sp>
      <p:pic>
        <p:nvPicPr>
          <p:cNvPr id="50180" name="Picture 4"/>
          <p:cNvPicPr>
            <a:picLocks noChangeAspect="1" noChangeArrowheads="1"/>
          </p:cNvPicPr>
          <p:nvPr/>
        </p:nvPicPr>
        <p:blipFill>
          <a:blip r:embed="rId2"/>
          <a:srcRect/>
          <a:stretch>
            <a:fillRect/>
          </a:stretch>
        </p:blipFill>
        <p:spPr bwMode="auto">
          <a:xfrm>
            <a:off x="1752601" y="1219200"/>
            <a:ext cx="8658225" cy="5048250"/>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rrowheads="1"/>
          </p:cNvSpPr>
          <p:nvPr>
            <p:ph type="title"/>
          </p:nvPr>
        </p:nvSpPr>
        <p:spPr>
          <a:xfrm>
            <a:off x="1524001" y="0"/>
            <a:ext cx="8945563" cy="990600"/>
          </a:xfrm>
        </p:spPr>
        <p:txBody>
          <a:bodyPr>
            <a:normAutofit fontScale="90000"/>
          </a:bodyPr>
          <a:lstStyle/>
          <a:p>
            <a:pPr eaLnBrk="1" hangingPunct="1"/>
            <a:r>
              <a:rPr lang="en-US" altLang="zh-CN" sz="3200"/>
              <a:t>SPEC benchmarks</a:t>
            </a:r>
            <a:r>
              <a:rPr lang="en-US" altLang="zh-CN"/>
              <a:t> </a:t>
            </a:r>
            <a:br>
              <a:rPr lang="en-US" altLang="zh-CN"/>
            </a:br>
            <a:r>
              <a:rPr lang="en-US" altLang="zh-CN"/>
              <a:t>Server Benchmarks</a:t>
            </a:r>
            <a:endParaRPr lang="en-US" altLang="zh-CN">
              <a:latin typeface="MyriadMM-It_400_600_" charset="0"/>
            </a:endParaRPr>
          </a:p>
        </p:txBody>
      </p:sp>
      <p:sp>
        <p:nvSpPr>
          <p:cNvPr id="51203" name="Rectangle 3"/>
          <p:cNvSpPr>
            <a:spLocks noGrp="1" noRot="1" noChangeArrowheads="1"/>
          </p:cNvSpPr>
          <p:nvPr>
            <p:ph idx="1"/>
          </p:nvPr>
        </p:nvSpPr>
        <p:spPr>
          <a:xfrm>
            <a:off x="1532317" y="1196752"/>
            <a:ext cx="8256587" cy="4718050"/>
          </a:xfrm>
        </p:spPr>
        <p:txBody>
          <a:bodyPr>
            <a:noAutofit/>
          </a:bodyPr>
          <a:lstStyle/>
          <a:p>
            <a:pPr eaLnBrk="1" hangingPunct="1">
              <a:lnSpc>
                <a:spcPct val="90000"/>
              </a:lnSpc>
            </a:pPr>
            <a:r>
              <a:rPr lang="en-US" altLang="zh-CN" dirty="0" err="1">
                <a:latin typeface="Comic Sans MS" pitchFamily="66" charset="0"/>
              </a:rPr>
              <a:t>SPECrate</a:t>
            </a:r>
            <a:r>
              <a:rPr lang="en-US" altLang="zh-CN" dirty="0">
                <a:latin typeface="Comic Sans MS" pitchFamily="66" charset="0"/>
              </a:rPr>
              <a:t>--processing rate of a multiprocessor</a:t>
            </a:r>
          </a:p>
          <a:p>
            <a:pPr lvl="1" eaLnBrk="1" hangingPunct="1">
              <a:lnSpc>
                <a:spcPct val="90000"/>
              </a:lnSpc>
            </a:pPr>
            <a:r>
              <a:rPr lang="en-US" altLang="zh-CN" dirty="0">
                <a:latin typeface="Comic Sans MS" pitchFamily="66" charset="0"/>
              </a:rPr>
              <a:t>SPEC CPU2000—throughput-oriented benchmark</a:t>
            </a:r>
          </a:p>
          <a:p>
            <a:pPr lvl="1" eaLnBrk="1" hangingPunct="1">
              <a:lnSpc>
                <a:spcPct val="90000"/>
              </a:lnSpc>
            </a:pPr>
            <a:r>
              <a:rPr lang="en-US" altLang="zh-CN" dirty="0" err="1">
                <a:latin typeface="Comic Sans MS" pitchFamily="66" charset="0"/>
              </a:rPr>
              <a:t>SPECrate</a:t>
            </a:r>
            <a:r>
              <a:rPr lang="en-US" altLang="zh-CN" dirty="0">
                <a:latin typeface="Comic Sans MS" pitchFamily="66" charset="0"/>
              </a:rPr>
              <a:t>—processing rate of a multiprocessor</a:t>
            </a:r>
          </a:p>
          <a:p>
            <a:pPr lvl="1" eaLnBrk="1" hangingPunct="1">
              <a:lnSpc>
                <a:spcPct val="90000"/>
              </a:lnSpc>
            </a:pPr>
            <a:r>
              <a:rPr lang="en-US" altLang="zh-CN" dirty="0">
                <a:latin typeface="Comic Sans MS" pitchFamily="66" charset="0"/>
              </a:rPr>
              <a:t>SPECSFS--file server benchmark</a:t>
            </a:r>
          </a:p>
          <a:p>
            <a:pPr lvl="1" eaLnBrk="1" hangingPunct="1">
              <a:lnSpc>
                <a:spcPct val="90000"/>
              </a:lnSpc>
            </a:pPr>
            <a:r>
              <a:rPr lang="en-US" altLang="zh-CN" dirty="0" err="1">
                <a:latin typeface="Comic Sans MS" pitchFamily="66" charset="0"/>
              </a:rPr>
              <a:t>SPECWeb</a:t>
            </a:r>
            <a:r>
              <a:rPr lang="en-US" altLang="zh-CN" dirty="0">
                <a:latin typeface="Comic Sans MS" pitchFamily="66" charset="0"/>
              </a:rPr>
              <a:t>--Web server benchmark</a:t>
            </a:r>
          </a:p>
          <a:p>
            <a:pPr lvl="1" eaLnBrk="1" hangingPunct="1">
              <a:lnSpc>
                <a:spcPct val="90000"/>
              </a:lnSpc>
            </a:pPr>
            <a:r>
              <a:rPr lang="en-US" altLang="zh-CN" dirty="0">
                <a:latin typeface="Comic Sans MS" pitchFamily="66" charset="0"/>
              </a:rPr>
              <a:t>Transaction-processing (TP) benchmarks</a:t>
            </a:r>
          </a:p>
          <a:p>
            <a:pPr lvl="1" eaLnBrk="1" hangingPunct="1">
              <a:lnSpc>
                <a:spcPct val="90000"/>
              </a:lnSpc>
            </a:pPr>
            <a:r>
              <a:rPr lang="en-US" altLang="zh-CN" dirty="0">
                <a:latin typeface="Comic Sans MS" pitchFamily="66" charset="0"/>
              </a:rPr>
              <a:t>TPC benchmark—Transaction Processing Council</a:t>
            </a:r>
          </a:p>
          <a:p>
            <a:pPr lvl="2" eaLnBrk="1" hangingPunct="1">
              <a:lnSpc>
                <a:spcPct val="90000"/>
              </a:lnSpc>
            </a:pPr>
            <a:r>
              <a:rPr lang="en-US" altLang="zh-CN" dirty="0">
                <a:latin typeface="Comic Sans MS" pitchFamily="66" charset="0"/>
              </a:rPr>
              <a:t>TPC-A, 1985</a:t>
            </a:r>
          </a:p>
          <a:p>
            <a:pPr lvl="2" eaLnBrk="1" hangingPunct="1">
              <a:lnSpc>
                <a:spcPct val="90000"/>
              </a:lnSpc>
            </a:pPr>
            <a:r>
              <a:rPr lang="en-US" altLang="zh-CN" dirty="0">
                <a:latin typeface="Comic Sans MS" pitchFamily="66" charset="0"/>
              </a:rPr>
              <a:t>TPC-C, 1992,</a:t>
            </a:r>
          </a:p>
          <a:p>
            <a:pPr lvl="2" eaLnBrk="1" hangingPunct="1">
              <a:lnSpc>
                <a:spcPct val="90000"/>
              </a:lnSpc>
            </a:pPr>
            <a:r>
              <a:rPr lang="en-US" altLang="zh-CN" dirty="0">
                <a:latin typeface="Comic Sans MS" pitchFamily="66" charset="0"/>
              </a:rPr>
              <a:t>TPC-H</a:t>
            </a:r>
            <a:r>
              <a:rPr lang="en-US" altLang="zh-CN" dirty="0">
                <a:latin typeface="Comic Sans MS" pitchFamily="66" charset="0"/>
                <a:sym typeface="Wingdings" pitchFamily="2" charset="2"/>
              </a:rPr>
              <a:t></a:t>
            </a:r>
            <a:r>
              <a:rPr lang="en-US" altLang="zh-CN" dirty="0">
                <a:latin typeface="Comic Sans MS" pitchFamily="66" charset="0"/>
              </a:rPr>
              <a:t> TPC-R</a:t>
            </a:r>
            <a:r>
              <a:rPr lang="en-US" altLang="zh-CN" dirty="0">
                <a:latin typeface="Comic Sans MS" pitchFamily="66" charset="0"/>
                <a:sym typeface="Wingdings" pitchFamily="2" charset="2"/>
              </a:rPr>
              <a:t></a:t>
            </a:r>
            <a:r>
              <a:rPr lang="en-US" altLang="zh-CN" dirty="0">
                <a:latin typeface="Comic Sans MS" pitchFamily="66" charset="0"/>
              </a:rPr>
              <a:t>TPC-W</a:t>
            </a:r>
            <a:endParaRPr lang="en-US" altLang="zh-CN" dirty="0">
              <a:latin typeface="Times-Roman"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Rot="1" noChangeArrowheads="1"/>
          </p:cNvSpPr>
          <p:nvPr>
            <p:ph type="title"/>
          </p:nvPr>
        </p:nvSpPr>
        <p:spPr/>
        <p:txBody>
          <a:bodyPr/>
          <a:lstStyle/>
          <a:p>
            <a:pPr eaLnBrk="1" hangingPunct="1"/>
            <a:r>
              <a:rPr lang="en-US" altLang="zh-CN" dirty="0"/>
              <a:t>Power efficiency</a:t>
            </a:r>
            <a:endParaRPr lang="zh-CN" altLang="zh-CN" dirty="0"/>
          </a:p>
        </p:txBody>
      </p:sp>
      <p:graphicFrame>
        <p:nvGraphicFramePr>
          <p:cNvPr id="2" name="Object 6"/>
          <p:cNvGraphicFramePr>
            <a:graphicFrameLocks noChangeAspect="1"/>
          </p:cNvGraphicFramePr>
          <p:nvPr>
            <p:extLst>
              <p:ext uri="{D42A27DB-BD31-4B8C-83A1-F6EECF244321}">
                <p14:modId xmlns:p14="http://schemas.microsoft.com/office/powerpoint/2010/main" val="1441297973"/>
              </p:ext>
            </p:extLst>
          </p:nvPr>
        </p:nvGraphicFramePr>
        <p:xfrm>
          <a:off x="892211" y="1422401"/>
          <a:ext cx="4598990" cy="307975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Object 9"/>
          <p:cNvGraphicFramePr>
            <a:graphicFrameLocks noChangeAspect="1"/>
          </p:cNvGraphicFramePr>
          <p:nvPr>
            <p:extLst>
              <p:ext uri="{D42A27DB-BD31-4B8C-83A1-F6EECF244321}">
                <p14:modId xmlns:p14="http://schemas.microsoft.com/office/powerpoint/2010/main" val="937727555"/>
              </p:ext>
            </p:extLst>
          </p:nvPr>
        </p:nvGraphicFramePr>
        <p:xfrm>
          <a:off x="6290816" y="1422402"/>
          <a:ext cx="4546600" cy="2895600"/>
        </p:xfrm>
        <a:graphic>
          <a:graphicData uri="http://schemas.openxmlformats.org/drawingml/2006/chart">
            <c:chart xmlns:c="http://schemas.openxmlformats.org/drawingml/2006/chart" xmlns:r="http://schemas.openxmlformats.org/officeDocument/2006/relationships" r:id="rId3"/>
          </a:graphicData>
        </a:graphic>
      </p:graphicFrame>
      <p:sp>
        <p:nvSpPr>
          <p:cNvPr id="4104" name="Text Box 10"/>
          <p:cNvSpPr txBox="1">
            <a:spLocks noChangeArrowheads="1"/>
          </p:cNvSpPr>
          <p:nvPr/>
        </p:nvSpPr>
        <p:spPr bwMode="auto">
          <a:xfrm>
            <a:off x="7162800" y="4626712"/>
            <a:ext cx="3200400" cy="830997"/>
          </a:xfrm>
          <a:prstGeom prst="rect">
            <a:avLst/>
          </a:prstGeom>
          <a:noFill/>
          <a:ln w="50800" algn="ctr">
            <a:noFill/>
            <a:miter lim="800000"/>
            <a:headEnd/>
            <a:tailEnd/>
          </a:ln>
        </p:spPr>
        <p:txBody>
          <a:bodyPr>
            <a:spAutoFit/>
          </a:bodyPr>
          <a:lstStyle/>
          <a:p>
            <a:pPr eaLnBrk="0" hangingPunct="0">
              <a:spcBef>
                <a:spcPct val="50000"/>
              </a:spcBef>
            </a:pPr>
            <a:r>
              <a:rPr lang="en-US" altLang="zh-CN" sz="2400" dirty="0">
                <a:latin typeface="Verdana" pitchFamily="34" charset="0"/>
              </a:rPr>
              <a:t>Performance scales with area**.5</a:t>
            </a:r>
          </a:p>
        </p:txBody>
      </p:sp>
      <p:sp>
        <p:nvSpPr>
          <p:cNvPr id="141323" name="Text Box 11"/>
          <p:cNvSpPr txBox="1">
            <a:spLocks noChangeArrowheads="1"/>
          </p:cNvSpPr>
          <p:nvPr/>
        </p:nvSpPr>
        <p:spPr bwMode="auto">
          <a:xfrm>
            <a:off x="2362200" y="4572001"/>
            <a:ext cx="3276600" cy="830997"/>
          </a:xfrm>
          <a:prstGeom prst="rect">
            <a:avLst/>
          </a:prstGeom>
          <a:noFill/>
          <a:ln w="50800" algn="ctr">
            <a:noFill/>
            <a:miter lim="800000"/>
            <a:headEnd/>
            <a:tailEnd/>
          </a:ln>
        </p:spPr>
        <p:txBody>
          <a:bodyPr>
            <a:spAutoFit/>
          </a:bodyPr>
          <a:lstStyle/>
          <a:p>
            <a:pPr eaLnBrk="0" hangingPunct="0">
              <a:spcBef>
                <a:spcPct val="50000"/>
              </a:spcBef>
            </a:pPr>
            <a:r>
              <a:rPr lang="en-US" altLang="zh-CN" sz="2400">
                <a:latin typeface="Verdana" pitchFamily="34" charset="0"/>
              </a:rPr>
              <a:t>Power efficiency has dropped</a:t>
            </a:r>
          </a:p>
        </p:txBody>
      </p:sp>
    </p:spTree>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13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23"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rrowheads="1"/>
          </p:cNvSpPr>
          <p:nvPr>
            <p:ph type="title"/>
          </p:nvPr>
        </p:nvSpPr>
        <p:spPr>
          <a:xfrm>
            <a:off x="2339187" y="-59530"/>
            <a:ext cx="6880225" cy="981075"/>
          </a:xfrm>
        </p:spPr>
        <p:txBody>
          <a:bodyPr>
            <a:normAutofit fontScale="90000"/>
          </a:bodyPr>
          <a:lstStyle/>
          <a:p>
            <a:pPr eaLnBrk="1" hangingPunct="1"/>
            <a:r>
              <a:rPr lang="en-US" altLang="zh-CN" sz="3200" dirty="0"/>
              <a:t>SPEC benchmarks</a:t>
            </a:r>
            <a:r>
              <a:rPr lang="en-US" altLang="zh-CN" dirty="0"/>
              <a:t> </a:t>
            </a:r>
            <a:br>
              <a:rPr lang="en-US" altLang="zh-CN" dirty="0"/>
            </a:br>
            <a:r>
              <a:rPr lang="en-US" altLang="zh-CN" dirty="0"/>
              <a:t>Embedded Benchmarks</a:t>
            </a:r>
            <a:endParaRPr lang="en-US" altLang="zh-CN" dirty="0">
              <a:latin typeface="MyriadMM-It_400_600_" charset="0"/>
            </a:endParaRPr>
          </a:p>
        </p:txBody>
      </p:sp>
      <p:sp>
        <p:nvSpPr>
          <p:cNvPr id="52227" name="Rectangle 3"/>
          <p:cNvSpPr>
            <a:spLocks noGrp="1" noRot="1" noChangeArrowheads="1"/>
          </p:cNvSpPr>
          <p:nvPr>
            <p:ph idx="1"/>
          </p:nvPr>
        </p:nvSpPr>
        <p:spPr>
          <a:xfrm>
            <a:off x="2314576" y="1125538"/>
            <a:ext cx="7870825" cy="4176712"/>
          </a:xfrm>
        </p:spPr>
        <p:txBody>
          <a:bodyPr/>
          <a:lstStyle/>
          <a:p>
            <a:pPr eaLnBrk="1" hangingPunct="1"/>
            <a:r>
              <a:rPr lang="en-US" altLang="zh-CN" sz="2800">
                <a:latin typeface="Comic Sans MS" pitchFamily="66" charset="0"/>
              </a:rPr>
              <a:t>EDN Embedded Microprocessor Benchmark Consortium (or </a:t>
            </a:r>
            <a:r>
              <a:rPr lang="en-US" altLang="zh-CN" sz="2800">
                <a:solidFill>
                  <a:schemeClr val="hlink"/>
                </a:solidFill>
                <a:latin typeface="Comic Sans MS" pitchFamily="66" charset="0"/>
              </a:rPr>
              <a:t>EEMBC</a:t>
            </a:r>
            <a:r>
              <a:rPr lang="en-US" altLang="zh-CN" sz="2800">
                <a:latin typeface="Comic Sans MS" pitchFamily="66" charset="0"/>
              </a:rPr>
              <a:t>, pronounced “embassy”).</a:t>
            </a:r>
          </a:p>
        </p:txBody>
      </p:sp>
      <p:pic>
        <p:nvPicPr>
          <p:cNvPr id="52228" name="Picture 4"/>
          <p:cNvPicPr>
            <a:picLocks noChangeAspect="1" noChangeArrowheads="1"/>
          </p:cNvPicPr>
          <p:nvPr/>
        </p:nvPicPr>
        <p:blipFill>
          <a:blip r:embed="rId2"/>
          <a:srcRect/>
          <a:stretch>
            <a:fillRect/>
          </a:stretch>
        </p:blipFill>
        <p:spPr bwMode="auto">
          <a:xfrm>
            <a:off x="2057400" y="2514600"/>
            <a:ext cx="8305800" cy="4038600"/>
          </a:xfrm>
          <a:prstGeom prst="rect">
            <a:avLst/>
          </a:prstGeom>
          <a:noFill/>
          <a:ln w="9525">
            <a:noFill/>
            <a:miter lim="800000"/>
            <a:headEnd type="none" w="sm" len="sm"/>
            <a:tailEnd type="none" w="sm" len="sm"/>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Rot="1" noChangeArrowheads="1"/>
          </p:cNvSpPr>
          <p:nvPr>
            <p:ph type="title"/>
          </p:nvPr>
        </p:nvSpPr>
        <p:spPr>
          <a:xfrm>
            <a:off x="2063552" y="116632"/>
            <a:ext cx="6880225" cy="654050"/>
          </a:xfrm>
        </p:spPr>
        <p:txBody>
          <a:bodyPr>
            <a:normAutofit fontScale="90000"/>
          </a:bodyPr>
          <a:lstStyle/>
          <a:p>
            <a:pPr eaLnBrk="1" hangingPunct="1"/>
            <a:r>
              <a:rPr lang="en-US" altLang="zh-CN" dirty="0">
                <a:solidFill>
                  <a:schemeClr val="bg1"/>
                </a:solidFill>
              </a:rPr>
              <a:t>Running Benchmarks </a:t>
            </a:r>
          </a:p>
        </p:txBody>
      </p:sp>
      <p:sp>
        <p:nvSpPr>
          <p:cNvPr id="53251" name="Rectangle 3"/>
          <p:cNvSpPr>
            <a:spLocks noGrp="1" noRot="1" noChangeArrowheads="1"/>
          </p:cNvSpPr>
          <p:nvPr>
            <p:ph idx="1"/>
          </p:nvPr>
        </p:nvSpPr>
        <p:spPr>
          <a:xfrm>
            <a:off x="1881158" y="1000108"/>
            <a:ext cx="8534400" cy="4800600"/>
          </a:xfrm>
        </p:spPr>
        <p:txBody>
          <a:bodyPr/>
          <a:lstStyle/>
          <a:p>
            <a:pPr eaLnBrk="1" hangingPunct="1"/>
            <a:r>
              <a:rPr lang="en-US" altLang="zh-CN" sz="2800" dirty="0">
                <a:latin typeface="Comic Sans MS" pitchFamily="66" charset="0"/>
              </a:rPr>
              <a:t>Key factor: </a:t>
            </a:r>
            <a:r>
              <a:rPr lang="en-US" altLang="zh-CN" sz="2800" dirty="0">
                <a:solidFill>
                  <a:srgbClr val="FF0000"/>
                </a:solidFill>
                <a:latin typeface="Comic Sans MS" pitchFamily="66" charset="0"/>
              </a:rPr>
              <a:t>Reproducibility</a:t>
            </a:r>
            <a:r>
              <a:rPr lang="en-US" altLang="zh-CN" sz="2800" dirty="0">
                <a:latin typeface="Comic Sans MS" pitchFamily="66" charset="0"/>
              </a:rPr>
              <a:t> by other experimenters.</a:t>
            </a:r>
            <a:r>
              <a:rPr lang="en-US" altLang="zh-CN" dirty="0"/>
              <a:t> </a:t>
            </a:r>
          </a:p>
          <a:p>
            <a:pPr eaLnBrk="1" hangingPunct="1"/>
            <a:r>
              <a:rPr lang="en-US" altLang="zh-CN" sz="2800" dirty="0">
                <a:solidFill>
                  <a:srgbClr val="FF0000"/>
                </a:solidFill>
                <a:latin typeface="Comic Sans MS" pitchFamily="66" charset="0"/>
              </a:rPr>
              <a:t>Details, details, and more details !!!</a:t>
            </a:r>
            <a:r>
              <a:rPr lang="en-US" altLang="zh-CN" sz="2800" dirty="0">
                <a:latin typeface="Comic Sans MS" pitchFamily="66" charset="0"/>
              </a:rPr>
              <a:t> List all assumptions and conditions of your experiments.</a:t>
            </a:r>
            <a:r>
              <a:rPr lang="en-US" altLang="zh-CN" dirty="0">
                <a:latin typeface="Comic Sans MS" pitchFamily="66" charset="0"/>
              </a:rPr>
              <a:t> </a:t>
            </a:r>
          </a:p>
          <a:p>
            <a:pPr lvl="1" eaLnBrk="1" hangingPunct="1"/>
            <a:r>
              <a:rPr lang="en-US" altLang="zh-CN" sz="2400" dirty="0">
                <a:latin typeface="Comic Sans MS" pitchFamily="66" charset="0"/>
              </a:rPr>
              <a:t>i.e. program input, version of the program, version of the compiler, optimization level, OS version, main memory size, disk types, etc</a:t>
            </a:r>
            <a:r>
              <a:rPr lang="en-US" altLang="zh-CN" dirty="0">
                <a:latin typeface="Comic Sans MS" pitchFamily="66" charset="0"/>
              </a:rPr>
              <a:t>. </a:t>
            </a:r>
          </a:p>
          <a:p>
            <a:pPr eaLnBrk="1" hangingPunct="1"/>
            <a:r>
              <a:rPr lang="en-US" altLang="zh-CN" sz="2800" dirty="0">
                <a:latin typeface="Comic Sans MS" pitchFamily="66" charset="0"/>
              </a:rPr>
              <a:t>A system’s </a:t>
            </a:r>
            <a:r>
              <a:rPr lang="en-US" altLang="zh-CN" sz="2800" dirty="0">
                <a:solidFill>
                  <a:srgbClr val="0000FF"/>
                </a:solidFill>
                <a:latin typeface="Comic Sans MS" pitchFamily="66" charset="0"/>
              </a:rPr>
              <a:t>software configuration </a:t>
            </a:r>
            <a:r>
              <a:rPr lang="en-US" altLang="zh-CN" sz="2800" dirty="0">
                <a:latin typeface="Comic Sans MS" pitchFamily="66" charset="0"/>
              </a:rPr>
              <a:t>can significantly affect the performance results for a benchmark.</a:t>
            </a:r>
            <a:endParaRPr lang="en-US" altLang="zh-CN" dirty="0">
              <a:latin typeface="Times-Roman" charset="0"/>
            </a:endParaRPr>
          </a:p>
        </p:txBody>
      </p:sp>
    </p:spTree>
  </p:cSld>
  <p:clrMapOvr>
    <a:masterClrMapping/>
  </p:clrMapOvr>
  <p:transition spd="slow">
    <p:pull dir="ru"/>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rrowheads="1"/>
          </p:cNvSpPr>
          <p:nvPr>
            <p:ph type="title"/>
          </p:nvPr>
        </p:nvSpPr>
        <p:spPr>
          <a:xfrm>
            <a:off x="3395664" y="1"/>
            <a:ext cx="6880225" cy="523875"/>
          </a:xfrm>
        </p:spPr>
        <p:txBody>
          <a:bodyPr>
            <a:normAutofit fontScale="90000"/>
          </a:bodyPr>
          <a:lstStyle/>
          <a:p>
            <a:pPr eaLnBrk="1" hangingPunct="1"/>
            <a:r>
              <a:rPr lang="en-US" altLang="zh-CN" dirty="0">
                <a:solidFill>
                  <a:schemeClr val="bg1"/>
                </a:solidFill>
              </a:rPr>
              <a:t>Comparing Two Machines</a:t>
            </a:r>
            <a:endParaRPr lang="en-US" altLang="zh-CN" b="1" dirty="0">
              <a:solidFill>
                <a:schemeClr val="bg1"/>
              </a:solidFill>
              <a:latin typeface="Arial Narrow" pitchFamily="34" charset="0"/>
            </a:endParaRPr>
          </a:p>
        </p:txBody>
      </p:sp>
      <p:sp>
        <p:nvSpPr>
          <p:cNvPr id="54275" name="Rectangle 3"/>
          <p:cNvSpPr>
            <a:spLocks noGrp="1" noRot="1" noChangeArrowheads="1"/>
          </p:cNvSpPr>
          <p:nvPr>
            <p:ph idx="1"/>
          </p:nvPr>
        </p:nvSpPr>
        <p:spPr>
          <a:xfrm>
            <a:off x="1919536" y="1772816"/>
            <a:ext cx="8856984" cy="4323928"/>
          </a:xfrm>
        </p:spPr>
        <p:txBody>
          <a:bodyPr>
            <a:normAutofit/>
          </a:bodyPr>
          <a:lstStyle/>
          <a:p>
            <a:pPr eaLnBrk="1" hangingPunct="1">
              <a:lnSpc>
                <a:spcPct val="90000"/>
              </a:lnSpc>
              <a:buFont typeface="Wingdings" pitchFamily="2" charset="2"/>
              <a:buNone/>
            </a:pPr>
            <a:r>
              <a:rPr lang="en-US" altLang="zh-CN" sz="2000" b="1" dirty="0">
                <a:solidFill>
                  <a:srgbClr val="000000"/>
                </a:solidFill>
              </a:rPr>
              <a:t>	Machine        CPI       Clock Period   </a:t>
            </a:r>
            <a:r>
              <a:rPr lang="en-US" altLang="zh-CN" sz="2000" b="1" dirty="0" err="1">
                <a:solidFill>
                  <a:srgbClr val="000000"/>
                </a:solidFill>
              </a:rPr>
              <a:t>Avg</a:t>
            </a:r>
            <a:r>
              <a:rPr lang="en-US" altLang="zh-CN" sz="2000" b="1" dirty="0">
                <a:solidFill>
                  <a:srgbClr val="000000"/>
                </a:solidFill>
              </a:rPr>
              <a:t> Instruction Time (secs)</a:t>
            </a:r>
          </a:p>
          <a:p>
            <a:pPr eaLnBrk="1" hangingPunct="1">
              <a:lnSpc>
                <a:spcPct val="90000"/>
              </a:lnSpc>
              <a:buFont typeface="Wingdings" pitchFamily="2" charset="2"/>
              <a:buNone/>
            </a:pPr>
            <a:r>
              <a:rPr lang="en-US" altLang="zh-CN" sz="2000" b="1" dirty="0">
                <a:solidFill>
                  <a:srgbClr val="000000"/>
                </a:solidFill>
              </a:rPr>
              <a:t>	Machine A     1.2                    2 ns	</a:t>
            </a:r>
          </a:p>
          <a:p>
            <a:pPr eaLnBrk="1" hangingPunct="1">
              <a:lnSpc>
                <a:spcPct val="90000"/>
              </a:lnSpc>
              <a:buFont typeface="Wingdings" pitchFamily="2" charset="2"/>
              <a:buNone/>
            </a:pPr>
            <a:r>
              <a:rPr lang="en-US" altLang="zh-CN" sz="2000" b="1" dirty="0">
                <a:solidFill>
                  <a:srgbClr val="000000"/>
                </a:solidFill>
              </a:rPr>
              <a:t>	Machine B      2.5                   1 ns</a:t>
            </a:r>
            <a:endParaRPr lang="en-US" altLang="zh-CN" sz="2400" b="1" dirty="0">
              <a:solidFill>
                <a:srgbClr val="000000"/>
              </a:solidFill>
            </a:endParaRPr>
          </a:p>
          <a:p>
            <a:pPr eaLnBrk="1" hangingPunct="1">
              <a:lnSpc>
                <a:spcPct val="90000"/>
              </a:lnSpc>
            </a:pPr>
            <a:endParaRPr lang="en-US" altLang="zh-CN" sz="2200" dirty="0">
              <a:solidFill>
                <a:srgbClr val="FF0000"/>
              </a:solidFill>
              <a:latin typeface="Comic Sans MS" pitchFamily="66" charset="0"/>
            </a:endParaRPr>
          </a:p>
          <a:p>
            <a:pPr eaLnBrk="1" hangingPunct="1">
              <a:lnSpc>
                <a:spcPct val="90000"/>
              </a:lnSpc>
            </a:pPr>
            <a:r>
              <a:rPr lang="en-US" altLang="zh-CN" sz="2200" dirty="0">
                <a:solidFill>
                  <a:srgbClr val="FF0000"/>
                </a:solidFill>
                <a:latin typeface="Comic Sans MS" pitchFamily="66" charset="0"/>
              </a:rPr>
              <a:t>CPU Time = # of instructions executed * </a:t>
            </a:r>
            <a:r>
              <a:rPr lang="en-US" altLang="zh-CN" sz="2200" dirty="0" err="1">
                <a:solidFill>
                  <a:srgbClr val="FF0000"/>
                </a:solidFill>
                <a:latin typeface="Comic Sans MS" pitchFamily="66" charset="0"/>
              </a:rPr>
              <a:t>avg</a:t>
            </a:r>
            <a:r>
              <a:rPr lang="en-US" altLang="zh-CN" sz="2200" dirty="0">
                <a:solidFill>
                  <a:srgbClr val="FF0000"/>
                </a:solidFill>
                <a:latin typeface="Comic Sans MS" pitchFamily="66" charset="0"/>
              </a:rPr>
              <a:t> instruction time</a:t>
            </a:r>
            <a:endParaRPr lang="en-US" altLang="zh-CN" b="1" dirty="0">
              <a:solidFill>
                <a:srgbClr val="000000"/>
              </a:solidFill>
              <a:latin typeface="Arial Narrow" pitchFamily="34" charset="0"/>
            </a:endParaRPr>
          </a:p>
          <a:p>
            <a:pPr eaLnBrk="1" hangingPunct="1">
              <a:lnSpc>
                <a:spcPct val="90000"/>
              </a:lnSpc>
            </a:pPr>
            <a:r>
              <a:rPr lang="en-US" altLang="zh-CN" sz="2400" dirty="0">
                <a:latin typeface="Comic Sans MS" pitchFamily="66" charset="0"/>
              </a:rPr>
              <a:t>Assume 1,000,000, 000 instructions</a:t>
            </a:r>
            <a:endParaRPr lang="en-US" altLang="zh-CN" dirty="0"/>
          </a:p>
          <a:p>
            <a:pPr eaLnBrk="1" hangingPunct="1">
              <a:lnSpc>
                <a:spcPct val="90000"/>
              </a:lnSpc>
            </a:pPr>
            <a:endParaRPr lang="en-US" altLang="zh-CN" sz="2400" dirty="0">
              <a:solidFill>
                <a:srgbClr val="000000"/>
              </a:solidFill>
            </a:endParaRPr>
          </a:p>
          <a:p>
            <a:pPr eaLnBrk="1" hangingPunct="1">
              <a:lnSpc>
                <a:spcPct val="90000"/>
              </a:lnSpc>
            </a:pPr>
            <a:r>
              <a:rPr lang="en-US" altLang="zh-CN" sz="2400" dirty="0">
                <a:solidFill>
                  <a:srgbClr val="000000"/>
                </a:solidFill>
              </a:rPr>
              <a:t>Machine A:   </a:t>
            </a:r>
            <a:r>
              <a:rPr lang="en-US" altLang="zh-CN" sz="2400" dirty="0">
                <a:solidFill>
                  <a:srgbClr val="FD0128"/>
                </a:solidFill>
                <a:latin typeface="Comic Sans MS" pitchFamily="66" charset="0"/>
              </a:rPr>
              <a:t>1,000,000,000 * 2.4ns = 2.4 seconds</a:t>
            </a:r>
            <a:endParaRPr lang="en-US" altLang="zh-CN" sz="2400" dirty="0">
              <a:solidFill>
                <a:srgbClr val="000000"/>
              </a:solidFill>
              <a:latin typeface="Comic Sans MS" pitchFamily="66" charset="0"/>
            </a:endParaRPr>
          </a:p>
          <a:p>
            <a:pPr eaLnBrk="1" hangingPunct="1">
              <a:lnSpc>
                <a:spcPct val="90000"/>
              </a:lnSpc>
            </a:pPr>
            <a:r>
              <a:rPr lang="en-US" altLang="zh-CN" sz="2400" dirty="0">
                <a:solidFill>
                  <a:srgbClr val="000000"/>
                </a:solidFill>
              </a:rPr>
              <a:t>Machine B:   </a:t>
            </a:r>
            <a:r>
              <a:rPr lang="en-US" altLang="zh-CN" sz="2400" dirty="0">
                <a:solidFill>
                  <a:srgbClr val="FD0128"/>
                </a:solidFill>
                <a:latin typeface="Comic Sans MS" pitchFamily="66" charset="0"/>
              </a:rPr>
              <a:t>1,000,000,000 * 2.5ns = 2.5 seconds</a:t>
            </a:r>
            <a:endParaRPr lang="en-US" altLang="zh-CN" sz="2400" dirty="0">
              <a:solidFill>
                <a:srgbClr val="000000"/>
              </a:solidFill>
              <a:latin typeface="Comic Sans MS" pitchFamily="66" charset="0"/>
            </a:endParaRPr>
          </a:p>
          <a:p>
            <a:pPr eaLnBrk="1" hangingPunct="1">
              <a:lnSpc>
                <a:spcPct val="90000"/>
              </a:lnSpc>
            </a:pPr>
            <a:r>
              <a:rPr lang="en-US" altLang="zh-CN" sz="2400" dirty="0">
                <a:solidFill>
                  <a:srgbClr val="000000"/>
                </a:solidFill>
              </a:rPr>
              <a:t>Which machine is faster? </a:t>
            </a:r>
            <a:r>
              <a:rPr lang="en-US" altLang="zh-CN" sz="2800" dirty="0">
                <a:solidFill>
                  <a:srgbClr val="FD0128"/>
                </a:solidFill>
              </a:rPr>
              <a:t>Machine A</a:t>
            </a:r>
            <a:endParaRPr lang="en-US" altLang="zh-CN" sz="2400" dirty="0">
              <a:solidFill>
                <a:srgbClr val="000000"/>
              </a:solidFill>
            </a:endParaRPr>
          </a:p>
          <a:p>
            <a:pPr eaLnBrk="1" hangingPunct="1">
              <a:lnSpc>
                <a:spcPct val="90000"/>
              </a:lnSpc>
            </a:pPr>
            <a:r>
              <a:rPr lang="en-US" altLang="zh-CN" sz="2400" dirty="0">
                <a:solidFill>
                  <a:srgbClr val="000000"/>
                </a:solidFill>
              </a:rPr>
              <a:t>How much faster?             </a:t>
            </a:r>
            <a:r>
              <a:rPr lang="en-US" altLang="zh-CN" sz="2400" dirty="0">
                <a:solidFill>
                  <a:srgbClr val="FD0128"/>
                </a:solidFill>
                <a:latin typeface="Comic Sans MS" pitchFamily="66" charset="0"/>
              </a:rPr>
              <a:t>2.5 / 2.4 = 1.04 times faster</a:t>
            </a:r>
            <a:endParaRPr lang="en-US" altLang="zh-CN" sz="2400" dirty="0">
              <a:solidFill>
                <a:srgbClr val="000000"/>
              </a:solidFill>
            </a:endParaRPr>
          </a:p>
        </p:txBody>
      </p:sp>
      <p:grpSp>
        <p:nvGrpSpPr>
          <p:cNvPr id="2" name="Group 4"/>
          <p:cNvGrpSpPr>
            <a:grpSpLocks/>
          </p:cNvGrpSpPr>
          <p:nvPr/>
        </p:nvGrpSpPr>
        <p:grpSpPr bwMode="auto">
          <a:xfrm>
            <a:off x="2063552" y="2136304"/>
            <a:ext cx="7086600" cy="685800"/>
            <a:chOff x="240" y="1152"/>
            <a:chExt cx="4464" cy="432"/>
          </a:xfrm>
        </p:grpSpPr>
        <p:sp>
          <p:nvSpPr>
            <p:cNvPr id="54277" name="Line 5"/>
            <p:cNvSpPr>
              <a:spLocks noChangeShapeType="1"/>
            </p:cNvSpPr>
            <p:nvPr/>
          </p:nvSpPr>
          <p:spPr bwMode="auto">
            <a:xfrm>
              <a:off x="240" y="1152"/>
              <a:ext cx="4424" cy="0"/>
            </a:xfrm>
            <a:prstGeom prst="line">
              <a:avLst/>
            </a:prstGeom>
            <a:noFill/>
            <a:ln w="9525">
              <a:solidFill>
                <a:schemeClr val="tx1"/>
              </a:solidFill>
              <a:round/>
              <a:headEnd/>
              <a:tailEnd/>
            </a:ln>
          </p:spPr>
          <p:txBody>
            <a:bodyPr wrap="none" anchor="ctr"/>
            <a:lstStyle/>
            <a:p>
              <a:endParaRPr lang="zh-CN" altLang="en-US"/>
            </a:p>
          </p:txBody>
        </p:sp>
        <p:sp>
          <p:nvSpPr>
            <p:cNvPr id="54278" name="Line 6"/>
            <p:cNvSpPr>
              <a:spLocks noChangeShapeType="1"/>
            </p:cNvSpPr>
            <p:nvPr/>
          </p:nvSpPr>
          <p:spPr bwMode="auto">
            <a:xfrm>
              <a:off x="240" y="1392"/>
              <a:ext cx="4464" cy="0"/>
            </a:xfrm>
            <a:prstGeom prst="line">
              <a:avLst/>
            </a:prstGeom>
            <a:noFill/>
            <a:ln w="9525">
              <a:solidFill>
                <a:schemeClr val="tx1"/>
              </a:solidFill>
              <a:round/>
              <a:headEnd/>
              <a:tailEnd/>
            </a:ln>
          </p:spPr>
          <p:txBody>
            <a:bodyPr wrap="none" anchor="ctr"/>
            <a:lstStyle/>
            <a:p>
              <a:endParaRPr lang="zh-CN" altLang="en-US"/>
            </a:p>
          </p:txBody>
        </p:sp>
        <p:sp>
          <p:nvSpPr>
            <p:cNvPr id="54279" name="Line 7"/>
            <p:cNvSpPr>
              <a:spLocks noChangeShapeType="1"/>
            </p:cNvSpPr>
            <p:nvPr/>
          </p:nvSpPr>
          <p:spPr bwMode="auto">
            <a:xfrm>
              <a:off x="240" y="1584"/>
              <a:ext cx="4464" cy="0"/>
            </a:xfrm>
            <a:prstGeom prst="line">
              <a:avLst/>
            </a:prstGeom>
            <a:noFill/>
            <a:ln w="9525">
              <a:solidFill>
                <a:schemeClr val="tx1"/>
              </a:solidFill>
              <a:round/>
              <a:headEnd/>
              <a:tailEnd/>
            </a:ln>
          </p:spPr>
          <p:txBody>
            <a:bodyPr wrap="none" anchor="ctr"/>
            <a:lstStyle/>
            <a:p>
              <a:endParaRPr lang="zh-CN" altLang="en-US"/>
            </a:p>
          </p:txBody>
        </p:sp>
      </p:grpSp>
    </p:spTree>
  </p:cSld>
  <p:clrMapOvr>
    <a:masterClrMapping/>
  </p:clrMapOvr>
  <p:transition spd="slow">
    <p:pull dir="ru"/>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Rot="1" noChangeArrowheads="1"/>
          </p:cNvSpPr>
          <p:nvPr>
            <p:ph type="title"/>
          </p:nvPr>
        </p:nvSpPr>
        <p:spPr>
          <a:xfrm>
            <a:off x="2063552" y="-163939"/>
            <a:ext cx="6880225" cy="1214438"/>
          </a:xfrm>
        </p:spPr>
        <p:txBody>
          <a:bodyPr/>
          <a:lstStyle/>
          <a:p>
            <a:pPr eaLnBrk="1" hangingPunct="1"/>
            <a:r>
              <a:rPr lang="en-US" altLang="zh-CN" b="1" dirty="0">
                <a:solidFill>
                  <a:schemeClr val="bg1"/>
                </a:solidFill>
              </a:rPr>
              <a:t>Comparing Performance</a:t>
            </a:r>
            <a:endParaRPr lang="en-US" altLang="zh-CN" b="1" dirty="0">
              <a:solidFill>
                <a:schemeClr val="bg1"/>
              </a:solidFill>
              <a:latin typeface="Arial Narrow" pitchFamily="34" charset="0"/>
            </a:endParaRPr>
          </a:p>
        </p:txBody>
      </p:sp>
      <p:sp>
        <p:nvSpPr>
          <p:cNvPr id="55299" name="Rectangle 3"/>
          <p:cNvSpPr>
            <a:spLocks noGrp="1" noRot="1" noChangeArrowheads="1"/>
          </p:cNvSpPr>
          <p:nvPr>
            <p:ph idx="1"/>
          </p:nvPr>
        </p:nvSpPr>
        <p:spPr/>
        <p:txBody>
          <a:bodyPr/>
          <a:lstStyle/>
          <a:p>
            <a:pPr eaLnBrk="1" hangingPunct="1"/>
            <a:endParaRPr lang="en-US" altLang="zh-CN">
              <a:solidFill>
                <a:srgbClr val="000000"/>
              </a:solidFill>
              <a:latin typeface="Arial Narrow" pitchFamily="34" charset="0"/>
            </a:endParaRPr>
          </a:p>
          <a:p>
            <a:pPr eaLnBrk="1" hangingPunct="1"/>
            <a:endParaRPr lang="en-US" altLang="zh-CN"/>
          </a:p>
        </p:txBody>
      </p:sp>
      <p:sp>
        <p:nvSpPr>
          <p:cNvPr id="55300" name="Rectangle 4"/>
          <p:cNvSpPr>
            <a:spLocks noChangeArrowheads="1"/>
          </p:cNvSpPr>
          <p:nvPr/>
        </p:nvSpPr>
        <p:spPr bwMode="auto">
          <a:xfrm>
            <a:off x="1524001" y="1071563"/>
            <a:ext cx="8848725" cy="3884140"/>
          </a:xfrm>
          <a:prstGeom prst="rect">
            <a:avLst/>
          </a:prstGeom>
          <a:noFill/>
          <a:ln w="9525">
            <a:noFill/>
            <a:miter lim="800000"/>
            <a:headEnd/>
            <a:tailEnd/>
          </a:ln>
        </p:spPr>
        <p:txBody>
          <a:bodyPr>
            <a:spAutoFit/>
          </a:bodyPr>
          <a:lstStyle/>
          <a:p>
            <a:pPr eaLnBrk="0" hangingPunct="0">
              <a:lnSpc>
                <a:spcPct val="110000"/>
              </a:lnSpc>
              <a:buFontTx/>
              <a:buChar char="•"/>
            </a:pPr>
            <a:r>
              <a:rPr kumimoji="1" lang="en-US" altLang="zh-CN" sz="2000" b="1">
                <a:solidFill>
                  <a:srgbClr val="000000"/>
                </a:solidFill>
                <a:latin typeface="Comic Sans MS" pitchFamily="66" charset="0"/>
              </a:rPr>
              <a:t> </a:t>
            </a:r>
            <a:r>
              <a:rPr kumimoji="1" lang="en-US" altLang="zh-CN" sz="2400">
                <a:solidFill>
                  <a:srgbClr val="000000"/>
                </a:solidFill>
                <a:latin typeface="Comic Sans MS" pitchFamily="66" charset="0"/>
              </a:rPr>
              <a:t>Often, we want to compare the performance of different machines or different programs. Why?</a:t>
            </a:r>
            <a:endParaRPr kumimoji="1" lang="en-US" altLang="zh-CN" sz="2400" b="1">
              <a:solidFill>
                <a:srgbClr val="000000"/>
              </a:solidFill>
              <a:latin typeface="Comic Sans MS" pitchFamily="66" charset="0"/>
            </a:endParaRPr>
          </a:p>
          <a:p>
            <a:pPr lvl="1" eaLnBrk="0" hangingPunct="0">
              <a:lnSpc>
                <a:spcPct val="110000"/>
              </a:lnSpc>
              <a:buFontTx/>
              <a:buChar char="•"/>
            </a:pPr>
            <a:r>
              <a:rPr kumimoji="1" lang="en-US" altLang="zh-CN" sz="2000">
                <a:solidFill>
                  <a:srgbClr val="000000"/>
                </a:solidFill>
                <a:latin typeface="Comic Sans MS" pitchFamily="66" charset="0"/>
              </a:rPr>
              <a:t>To help engineers understand which is “better”</a:t>
            </a:r>
          </a:p>
          <a:p>
            <a:pPr lvl="1" eaLnBrk="0" hangingPunct="0">
              <a:lnSpc>
                <a:spcPct val="110000"/>
              </a:lnSpc>
              <a:buFontTx/>
              <a:buChar char="•"/>
            </a:pPr>
            <a:r>
              <a:rPr kumimoji="1" lang="en-US" altLang="zh-CN" sz="2000">
                <a:solidFill>
                  <a:srgbClr val="000000"/>
                </a:solidFill>
                <a:latin typeface="Comic Sans MS" pitchFamily="66" charset="0"/>
              </a:rPr>
              <a:t>To give marketing a “silver bullet” for the press release</a:t>
            </a:r>
          </a:p>
          <a:p>
            <a:pPr lvl="1" eaLnBrk="0" hangingPunct="0">
              <a:lnSpc>
                <a:spcPct val="110000"/>
              </a:lnSpc>
              <a:buFontTx/>
              <a:buChar char="•"/>
            </a:pPr>
            <a:r>
              <a:rPr kumimoji="1" lang="en-US" altLang="zh-CN" sz="2000">
                <a:solidFill>
                  <a:srgbClr val="000000"/>
                </a:solidFill>
                <a:latin typeface="Comic Sans MS" pitchFamily="66" charset="0"/>
              </a:rPr>
              <a:t>To help customers understand why they should buy &lt;my machine&gt;</a:t>
            </a:r>
          </a:p>
          <a:p>
            <a:pPr eaLnBrk="0" hangingPunct="0">
              <a:lnSpc>
                <a:spcPct val="110000"/>
              </a:lnSpc>
              <a:buFontTx/>
              <a:buChar char="•"/>
            </a:pPr>
            <a:r>
              <a:rPr kumimoji="1" lang="en-US" altLang="zh-CN" sz="2400" b="1">
                <a:solidFill>
                  <a:srgbClr val="000000"/>
                </a:solidFill>
                <a:latin typeface="Comic Sans MS" pitchFamily="66" charset="0"/>
              </a:rPr>
              <a:t> </a:t>
            </a:r>
          </a:p>
          <a:p>
            <a:pPr eaLnBrk="0" hangingPunct="0">
              <a:lnSpc>
                <a:spcPct val="110000"/>
              </a:lnSpc>
              <a:buFontTx/>
              <a:buChar char="•"/>
            </a:pPr>
            <a:r>
              <a:rPr kumimoji="1" lang="en-US" altLang="zh-CN" sz="2400" b="1">
                <a:solidFill>
                  <a:srgbClr val="000000"/>
                </a:solidFill>
                <a:latin typeface="Comic Sans MS" pitchFamily="66" charset="0"/>
              </a:rPr>
              <a:t> </a:t>
            </a:r>
            <a:r>
              <a:rPr kumimoji="1" lang="en-US" altLang="zh-CN" sz="2400">
                <a:solidFill>
                  <a:srgbClr val="000000"/>
                </a:solidFill>
                <a:latin typeface="Comic Sans MS" pitchFamily="66" charset="0"/>
              </a:rPr>
              <a:t>Performance and Execution time are </a:t>
            </a:r>
            <a:r>
              <a:rPr kumimoji="1" lang="en-US" altLang="zh-CN" sz="2400" i="1">
                <a:solidFill>
                  <a:srgbClr val="FF0000"/>
                </a:solidFill>
                <a:latin typeface="Comic Sans MS" pitchFamily="66" charset="0"/>
              </a:rPr>
              <a:t>reciprocals</a:t>
            </a:r>
            <a:endParaRPr kumimoji="1" lang="en-US" altLang="zh-CN" sz="2000" i="1">
              <a:solidFill>
                <a:srgbClr val="FF0000"/>
              </a:solidFill>
              <a:latin typeface="Comic Sans MS" pitchFamily="66" charset="0"/>
            </a:endParaRPr>
          </a:p>
          <a:p>
            <a:pPr eaLnBrk="0" hangingPunct="0">
              <a:lnSpc>
                <a:spcPct val="110000"/>
              </a:lnSpc>
            </a:pPr>
            <a:r>
              <a:rPr kumimoji="1" lang="en-US" altLang="zh-CN" sz="2000">
                <a:solidFill>
                  <a:srgbClr val="FD0128"/>
                </a:solidFill>
                <a:latin typeface="Comic Sans MS" pitchFamily="66" charset="0"/>
              </a:rPr>
              <a:t>            </a:t>
            </a:r>
            <a:r>
              <a:rPr kumimoji="1" lang="en-US" altLang="zh-CN" sz="2400">
                <a:solidFill>
                  <a:srgbClr val="FF0000"/>
                </a:solidFill>
                <a:latin typeface="Comic Sans MS" pitchFamily="66" charset="0"/>
              </a:rPr>
              <a:t>Maximizing performance means minimizing response (execution) time</a:t>
            </a:r>
            <a:endParaRPr kumimoji="1" lang="en-US" altLang="zh-CN">
              <a:latin typeface="Comic Sans MS" pitchFamily="66" charset="0"/>
            </a:endParaRPr>
          </a:p>
          <a:p>
            <a:pPr eaLnBrk="0" hangingPunct="0">
              <a:lnSpc>
                <a:spcPct val="110000"/>
              </a:lnSpc>
            </a:pPr>
            <a:endParaRPr kumimoji="1" lang="en-US" altLang="zh-CN" sz="2000">
              <a:solidFill>
                <a:srgbClr val="FD0128"/>
              </a:solidFill>
              <a:latin typeface="Comic Sans MS" pitchFamily="66" charset="0"/>
            </a:endParaRPr>
          </a:p>
        </p:txBody>
      </p:sp>
      <p:pic>
        <p:nvPicPr>
          <p:cNvPr id="55301" name="Picture 5" descr="chap1_2-2new"/>
          <p:cNvPicPr>
            <a:picLocks noChangeAspect="1" noChangeArrowheads="1"/>
          </p:cNvPicPr>
          <p:nvPr/>
        </p:nvPicPr>
        <p:blipFill>
          <a:blip r:embed="rId3"/>
          <a:srcRect/>
          <a:stretch>
            <a:fillRect/>
          </a:stretch>
        </p:blipFill>
        <p:spPr bwMode="auto">
          <a:xfrm>
            <a:off x="3810000" y="4786313"/>
            <a:ext cx="4648200" cy="838200"/>
          </a:xfrm>
          <a:prstGeom prst="rect">
            <a:avLst/>
          </a:prstGeom>
          <a:noFill/>
          <a:ln w="9525">
            <a:solidFill>
              <a:srgbClr val="FF0000"/>
            </a:solidFill>
            <a:miter lim="800000"/>
            <a:headEnd/>
            <a:tailEnd/>
          </a:ln>
        </p:spPr>
      </p:pic>
    </p:spTree>
  </p:cSld>
  <p:clrMapOvr>
    <a:masterClrMapping/>
  </p:clrMapOvr>
  <p:transition spd="slow">
    <p:pull dir="ru"/>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rrowheads="1"/>
          </p:cNvSpPr>
          <p:nvPr>
            <p:ph type="title"/>
          </p:nvPr>
        </p:nvSpPr>
        <p:spPr>
          <a:xfrm>
            <a:off x="3327401" y="0"/>
            <a:ext cx="6881813" cy="654050"/>
          </a:xfrm>
        </p:spPr>
        <p:txBody>
          <a:bodyPr>
            <a:normAutofit fontScale="90000"/>
          </a:bodyPr>
          <a:lstStyle/>
          <a:p>
            <a:pPr eaLnBrk="1" hangingPunct="1"/>
            <a:r>
              <a:rPr lang="en-US" altLang="zh-CN"/>
              <a:t>Common used phrases</a:t>
            </a:r>
          </a:p>
        </p:txBody>
      </p:sp>
      <p:sp>
        <p:nvSpPr>
          <p:cNvPr id="56323" name="Rectangle 3"/>
          <p:cNvSpPr>
            <a:spLocks noGrp="1" noRot="1" noChangeArrowheads="1"/>
          </p:cNvSpPr>
          <p:nvPr>
            <p:ph idx="1"/>
          </p:nvPr>
        </p:nvSpPr>
        <p:spPr>
          <a:xfrm>
            <a:off x="1952625" y="1285875"/>
            <a:ext cx="8305800" cy="4114800"/>
          </a:xfrm>
        </p:spPr>
        <p:txBody>
          <a:bodyPr/>
          <a:lstStyle/>
          <a:p>
            <a:pPr eaLnBrk="1" hangingPunct="1"/>
            <a:r>
              <a:rPr lang="en-US" altLang="zh-CN" sz="2400" dirty="0">
                <a:latin typeface="Comic Sans MS" pitchFamily="66" charset="0"/>
              </a:rPr>
              <a:t>“</a:t>
            </a:r>
            <a:r>
              <a:rPr lang="en-US" altLang="zh-CN" sz="2400" dirty="0">
                <a:solidFill>
                  <a:srgbClr val="0000FF"/>
                </a:solidFill>
                <a:latin typeface="Comic Sans MS" pitchFamily="66" charset="0"/>
              </a:rPr>
              <a:t>Performance of </a:t>
            </a:r>
            <a:r>
              <a:rPr lang="en-US" altLang="zh-CN" sz="2400" i="1" dirty="0" err="1">
                <a:solidFill>
                  <a:srgbClr val="0000FF"/>
                </a:solidFill>
                <a:latin typeface="Comic Sans MS" pitchFamily="66" charset="0"/>
              </a:rPr>
              <a:t>P</a:t>
            </a:r>
            <a:r>
              <a:rPr lang="en-US" altLang="zh-CN" sz="2400" i="1" baseline="-25000" dirty="0" err="1">
                <a:solidFill>
                  <a:srgbClr val="0000FF"/>
                </a:solidFill>
                <a:latin typeface="Comic Sans MS" pitchFamily="66" charset="0"/>
              </a:rPr>
              <a:t>1</a:t>
            </a:r>
            <a:r>
              <a:rPr lang="en-US" altLang="zh-CN" sz="2400" dirty="0">
                <a:solidFill>
                  <a:srgbClr val="0000FF"/>
                </a:solidFill>
                <a:latin typeface="Comic Sans MS" pitchFamily="66" charset="0"/>
              </a:rPr>
              <a:t> is better than </a:t>
            </a:r>
            <a:r>
              <a:rPr lang="en-US" altLang="zh-CN" sz="2400" i="1" dirty="0" err="1">
                <a:solidFill>
                  <a:srgbClr val="0000FF"/>
                </a:solidFill>
                <a:latin typeface="Comic Sans MS" pitchFamily="66" charset="0"/>
              </a:rPr>
              <a:t>P</a:t>
            </a:r>
            <a:r>
              <a:rPr lang="en-US" altLang="zh-CN" sz="2400" i="1" baseline="-25000" dirty="0" err="1">
                <a:solidFill>
                  <a:srgbClr val="0000FF"/>
                </a:solidFill>
                <a:latin typeface="Comic Sans MS" pitchFamily="66" charset="0"/>
              </a:rPr>
              <a:t>2</a:t>
            </a:r>
            <a:r>
              <a:rPr lang="en-US" altLang="zh-CN" sz="2400" i="1" baseline="-25000" dirty="0">
                <a:solidFill>
                  <a:srgbClr val="0000FF"/>
                </a:solidFill>
                <a:latin typeface="Comic Sans MS" pitchFamily="66" charset="0"/>
              </a:rPr>
              <a:t>  </a:t>
            </a:r>
            <a:r>
              <a:rPr lang="en-US" altLang="zh-CN" sz="2400" dirty="0">
                <a:latin typeface="Comic Sans MS" pitchFamily="66" charset="0"/>
              </a:rPr>
              <a:t>” is, for a given work load </a:t>
            </a:r>
            <a:r>
              <a:rPr lang="en-US" altLang="zh-CN" sz="2400" i="1" dirty="0">
                <a:latin typeface="Comic Sans MS" pitchFamily="66" charset="0"/>
              </a:rPr>
              <a:t>L</a:t>
            </a:r>
            <a:r>
              <a:rPr lang="en-US" altLang="zh-CN" sz="2400" dirty="0">
                <a:latin typeface="Comic Sans MS" pitchFamily="66" charset="0"/>
              </a:rPr>
              <a:t>, </a:t>
            </a:r>
            <a:r>
              <a:rPr lang="en-US" altLang="zh-CN" sz="2400" i="1" dirty="0" err="1">
                <a:latin typeface="Comic Sans MS" pitchFamily="66" charset="0"/>
              </a:rPr>
              <a:t>P</a:t>
            </a:r>
            <a:r>
              <a:rPr lang="en-US" altLang="zh-CN" sz="2400" i="1" baseline="-25000" dirty="0" err="1">
                <a:latin typeface="Comic Sans MS" pitchFamily="66" charset="0"/>
              </a:rPr>
              <a:t>1</a:t>
            </a:r>
            <a:r>
              <a:rPr lang="en-US" altLang="zh-CN" sz="2400" i="1" baseline="-25000" dirty="0">
                <a:latin typeface="Comic Sans MS" pitchFamily="66" charset="0"/>
              </a:rPr>
              <a:t> </a:t>
            </a:r>
            <a:r>
              <a:rPr lang="en-US" altLang="zh-CN" sz="2400" dirty="0">
                <a:latin typeface="Comic Sans MS" pitchFamily="66" charset="0"/>
              </a:rPr>
              <a:t>takes less time to execute </a:t>
            </a:r>
            <a:r>
              <a:rPr lang="en-US" altLang="zh-CN" sz="2400" i="1" dirty="0">
                <a:latin typeface="Comic Sans MS" pitchFamily="66" charset="0"/>
              </a:rPr>
              <a:t>L</a:t>
            </a:r>
            <a:r>
              <a:rPr lang="en-US" altLang="zh-CN" sz="2400" dirty="0">
                <a:latin typeface="Comic Sans MS" pitchFamily="66" charset="0"/>
              </a:rPr>
              <a:t> than </a:t>
            </a:r>
            <a:r>
              <a:rPr lang="en-US" altLang="zh-CN" sz="2400" dirty="0" err="1">
                <a:latin typeface="Comic Sans MS" pitchFamily="66" charset="0"/>
              </a:rPr>
              <a:t>P</a:t>
            </a:r>
            <a:r>
              <a:rPr lang="en-US" altLang="zh-CN" sz="2400" baseline="-25000" dirty="0" err="1">
                <a:latin typeface="Comic Sans MS" pitchFamily="66" charset="0"/>
              </a:rPr>
              <a:t>2</a:t>
            </a:r>
            <a:r>
              <a:rPr lang="en-US" altLang="zh-CN" sz="2400" baseline="-25000" dirty="0">
                <a:latin typeface="Comic Sans MS" pitchFamily="66" charset="0"/>
              </a:rPr>
              <a:t> </a:t>
            </a:r>
            <a:r>
              <a:rPr lang="en-US" altLang="zh-CN" sz="2400" dirty="0">
                <a:latin typeface="Comic Sans MS" pitchFamily="66" charset="0"/>
              </a:rPr>
              <a:t>does</a:t>
            </a:r>
          </a:p>
          <a:p>
            <a:pPr eaLnBrk="1" hangingPunct="1">
              <a:buFont typeface="Wingdings" pitchFamily="2" charset="2"/>
              <a:buNone/>
            </a:pPr>
            <a:r>
              <a:rPr lang="en-US" altLang="zh-CN" sz="2400" dirty="0">
                <a:latin typeface="Comic Sans MS" pitchFamily="66" charset="0"/>
              </a:rPr>
              <a:t>       </a:t>
            </a:r>
            <a:r>
              <a:rPr lang="en-US" altLang="zh-CN" sz="2400" dirty="0">
                <a:solidFill>
                  <a:srgbClr val="0000FF"/>
                </a:solidFill>
                <a:latin typeface="Comic Sans MS" pitchFamily="66" charset="0"/>
              </a:rPr>
              <a:t>performance(</a:t>
            </a:r>
            <a:r>
              <a:rPr lang="en-US" altLang="zh-CN" sz="2400" dirty="0" err="1">
                <a:solidFill>
                  <a:srgbClr val="0000FF"/>
                </a:solidFill>
                <a:latin typeface="Comic Sans MS" pitchFamily="66" charset="0"/>
              </a:rPr>
              <a:t>P1</a:t>
            </a:r>
            <a:r>
              <a:rPr lang="en-US" altLang="zh-CN" sz="2400" dirty="0">
                <a:solidFill>
                  <a:srgbClr val="0000FF"/>
                </a:solidFill>
                <a:latin typeface="Comic Sans MS" pitchFamily="66" charset="0"/>
              </a:rPr>
              <a:t>) &gt; Performance(</a:t>
            </a:r>
            <a:r>
              <a:rPr lang="en-US" altLang="zh-CN" sz="2400" dirty="0" err="1">
                <a:solidFill>
                  <a:srgbClr val="0000FF"/>
                </a:solidFill>
                <a:latin typeface="Comic Sans MS" pitchFamily="66" charset="0"/>
              </a:rPr>
              <a:t>P2</a:t>
            </a:r>
            <a:r>
              <a:rPr lang="en-US" altLang="zh-CN" sz="2400" dirty="0">
                <a:solidFill>
                  <a:srgbClr val="0000FF"/>
                </a:solidFill>
                <a:latin typeface="Comic Sans MS" pitchFamily="66" charset="0"/>
              </a:rPr>
              <a:t>)</a:t>
            </a:r>
          </a:p>
          <a:p>
            <a:pPr eaLnBrk="1" hangingPunct="1">
              <a:buFont typeface="Wingdings" pitchFamily="2" charset="2"/>
              <a:buNone/>
            </a:pPr>
            <a:r>
              <a:rPr lang="en-US" altLang="zh-CN" sz="2400" dirty="0">
                <a:solidFill>
                  <a:srgbClr val="0000FF"/>
                </a:solidFill>
                <a:latin typeface="Comic Sans MS" pitchFamily="66" charset="0"/>
                <a:sym typeface="Symbol" pitchFamily="18" charset="2"/>
              </a:rPr>
              <a:t>            Execution Time(</a:t>
            </a:r>
            <a:r>
              <a:rPr lang="en-US" altLang="zh-CN" sz="2400" dirty="0" err="1">
                <a:solidFill>
                  <a:srgbClr val="0000FF"/>
                </a:solidFill>
                <a:latin typeface="Comic Sans MS" pitchFamily="66" charset="0"/>
                <a:sym typeface="Symbol" pitchFamily="18" charset="2"/>
              </a:rPr>
              <a:t>P1</a:t>
            </a:r>
            <a:r>
              <a:rPr lang="en-US" altLang="zh-CN" sz="2400" dirty="0">
                <a:solidFill>
                  <a:srgbClr val="0000FF"/>
                </a:solidFill>
                <a:latin typeface="Comic Sans MS" pitchFamily="66" charset="0"/>
                <a:sym typeface="Symbol" pitchFamily="18" charset="2"/>
              </a:rPr>
              <a:t>, L) &lt; Execution Time(</a:t>
            </a:r>
            <a:r>
              <a:rPr lang="en-US" altLang="zh-CN" sz="2400" dirty="0" err="1">
                <a:solidFill>
                  <a:srgbClr val="0000FF"/>
                </a:solidFill>
                <a:latin typeface="Comic Sans MS" pitchFamily="66" charset="0"/>
                <a:sym typeface="Symbol" pitchFamily="18" charset="2"/>
              </a:rPr>
              <a:t>P1</a:t>
            </a:r>
            <a:r>
              <a:rPr lang="en-US" altLang="zh-CN" sz="2400" dirty="0">
                <a:solidFill>
                  <a:srgbClr val="0000FF"/>
                </a:solidFill>
                <a:latin typeface="Comic Sans MS" pitchFamily="66" charset="0"/>
                <a:sym typeface="Symbol" pitchFamily="18" charset="2"/>
              </a:rPr>
              <a:t>, L)</a:t>
            </a:r>
          </a:p>
          <a:p>
            <a:pPr eaLnBrk="1" hangingPunct="1"/>
            <a:endParaRPr lang="en-US" altLang="zh-CN" sz="2400" dirty="0">
              <a:latin typeface="Comic Sans MS" pitchFamily="66" charset="0"/>
              <a:sym typeface="Symbol" pitchFamily="18" charset="2"/>
            </a:endParaRPr>
          </a:p>
          <a:p>
            <a:pPr eaLnBrk="1" hangingPunct="1"/>
            <a:r>
              <a:rPr lang="en-US" altLang="zh-CN" sz="2400" dirty="0">
                <a:latin typeface="Comic Sans MS" pitchFamily="66" charset="0"/>
                <a:sym typeface="Symbol" pitchFamily="18" charset="2"/>
              </a:rPr>
              <a:t>“Processor </a:t>
            </a:r>
            <a:r>
              <a:rPr lang="en-US" altLang="zh-CN" sz="2400" dirty="0">
                <a:solidFill>
                  <a:srgbClr val="FF0000"/>
                </a:solidFill>
                <a:latin typeface="Comic Sans MS" pitchFamily="66" charset="0"/>
                <a:sym typeface="Symbol" pitchFamily="18" charset="2"/>
              </a:rPr>
              <a:t>X is n times fast than Y</a:t>
            </a:r>
            <a:r>
              <a:rPr lang="en-US" altLang="zh-CN" sz="2400" dirty="0">
                <a:latin typeface="Comic Sans MS" pitchFamily="66" charset="0"/>
                <a:sym typeface="Symbol" pitchFamily="18" charset="2"/>
              </a:rPr>
              <a:t>” is </a:t>
            </a:r>
            <a:r>
              <a:rPr lang="en-US" altLang="zh-CN" sz="2400" dirty="0">
                <a:solidFill>
                  <a:schemeClr val="accent2"/>
                </a:solidFill>
                <a:sym typeface="Symbol" pitchFamily="18" charset="2"/>
              </a:rPr>
              <a:t> </a:t>
            </a:r>
            <a:endParaRPr lang="en-US" altLang="zh-CN" sz="2400" dirty="0">
              <a:solidFill>
                <a:schemeClr val="accent2"/>
              </a:solidFill>
            </a:endParaRPr>
          </a:p>
        </p:txBody>
      </p:sp>
      <p:pic>
        <p:nvPicPr>
          <p:cNvPr id="56324" name="Picture 4" descr="chap1_2-1new"/>
          <p:cNvPicPr>
            <a:picLocks noChangeAspect="1" noChangeArrowheads="1"/>
          </p:cNvPicPr>
          <p:nvPr/>
        </p:nvPicPr>
        <p:blipFill>
          <a:blip r:embed="rId2"/>
          <a:srcRect/>
          <a:stretch>
            <a:fillRect/>
          </a:stretch>
        </p:blipFill>
        <p:spPr bwMode="auto">
          <a:xfrm>
            <a:off x="3524250" y="4429125"/>
            <a:ext cx="3352800" cy="990600"/>
          </a:xfrm>
          <a:prstGeom prst="rect">
            <a:avLst/>
          </a:prstGeom>
          <a:noFill/>
          <a:ln w="9525">
            <a:solidFill>
              <a:srgbClr val="FF0000"/>
            </a:solidFill>
            <a:miter lim="800000"/>
            <a:headEnd/>
            <a:tailEnd/>
          </a:ln>
        </p:spPr>
      </p:pic>
      <p:pic>
        <p:nvPicPr>
          <p:cNvPr id="56325" name="Picture 5"/>
          <p:cNvPicPr>
            <a:picLocks noChangeAspect="1" noChangeArrowheads="1"/>
          </p:cNvPicPr>
          <p:nvPr/>
        </p:nvPicPr>
        <p:blipFill>
          <a:blip r:embed="rId3"/>
          <a:srcRect/>
          <a:stretch>
            <a:fillRect/>
          </a:stretch>
        </p:blipFill>
        <p:spPr bwMode="auto">
          <a:xfrm>
            <a:off x="8382001" y="3200400"/>
            <a:ext cx="1685925" cy="2362200"/>
          </a:xfrm>
          <a:prstGeom prst="rect">
            <a:avLst/>
          </a:prstGeom>
          <a:noFill/>
          <a:ln w="9525">
            <a:noFill/>
            <a:miter lim="800000"/>
            <a:headEnd/>
            <a:tailEnd/>
          </a:ln>
        </p:spPr>
      </p:pic>
    </p:spTree>
  </p:cSld>
  <p:clrMapOvr>
    <a:masterClrMapping/>
  </p:clrMapOvr>
  <p:transition spd="slow">
    <p:pull dir="ru"/>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rrowheads="1"/>
          </p:cNvSpPr>
          <p:nvPr>
            <p:ph type="title"/>
          </p:nvPr>
        </p:nvSpPr>
        <p:spPr>
          <a:xfrm>
            <a:off x="1905688" y="-99392"/>
            <a:ext cx="8488363" cy="1143000"/>
          </a:xfrm>
        </p:spPr>
        <p:txBody>
          <a:bodyPr>
            <a:normAutofit fontScale="90000"/>
          </a:bodyPr>
          <a:lstStyle/>
          <a:p>
            <a:pPr eaLnBrk="1" hangingPunct="1"/>
            <a:r>
              <a:rPr lang="en-US" altLang="zh-CN" sz="4000" dirty="0">
                <a:solidFill>
                  <a:schemeClr val="bg1"/>
                </a:solidFill>
              </a:rPr>
              <a:t>Comparing Performance Across Multiple Programs</a:t>
            </a:r>
            <a:endParaRPr lang="en-US" altLang="zh-CN" sz="4000" dirty="0">
              <a:solidFill>
                <a:schemeClr val="bg1"/>
              </a:solidFill>
              <a:latin typeface="Arial Narrow" pitchFamily="34" charset="0"/>
            </a:endParaRPr>
          </a:p>
        </p:txBody>
      </p:sp>
      <p:sp>
        <p:nvSpPr>
          <p:cNvPr id="57347" name="Rectangle 3"/>
          <p:cNvSpPr>
            <a:spLocks noGrp="1" noRot="1" noChangeArrowheads="1"/>
          </p:cNvSpPr>
          <p:nvPr>
            <p:ph idx="1"/>
          </p:nvPr>
        </p:nvSpPr>
        <p:spPr>
          <a:xfrm>
            <a:off x="1774825" y="2708275"/>
            <a:ext cx="8642350" cy="3424238"/>
          </a:xfrm>
        </p:spPr>
        <p:txBody>
          <a:bodyPr/>
          <a:lstStyle/>
          <a:p>
            <a:pPr lvl="1" eaLnBrk="1" hangingPunct="1"/>
            <a:r>
              <a:rPr lang="en-US" altLang="zh-CN" sz="2000" b="1">
                <a:solidFill>
                  <a:srgbClr val="000000"/>
                </a:solidFill>
                <a:latin typeface="Comic Sans MS" pitchFamily="66" charset="0"/>
              </a:rPr>
              <a:t>A is 10 times faster than B for program 1</a:t>
            </a:r>
          </a:p>
          <a:p>
            <a:pPr lvl="1" eaLnBrk="1" hangingPunct="1"/>
            <a:r>
              <a:rPr lang="en-US" altLang="zh-CN" sz="2000" b="1">
                <a:solidFill>
                  <a:srgbClr val="000000"/>
                </a:solidFill>
                <a:latin typeface="Comic Sans MS" pitchFamily="66" charset="0"/>
              </a:rPr>
              <a:t>B is 10 times faster than A for program 2</a:t>
            </a:r>
          </a:p>
          <a:p>
            <a:pPr lvl="1" eaLnBrk="1" hangingPunct="1"/>
            <a:r>
              <a:rPr lang="en-US" altLang="zh-CN" sz="2000" b="1">
                <a:solidFill>
                  <a:srgbClr val="000000"/>
                </a:solidFill>
                <a:latin typeface="Comic Sans MS" pitchFamily="66" charset="0"/>
              </a:rPr>
              <a:t>A is 20 times faster than C for program 1</a:t>
            </a:r>
          </a:p>
          <a:p>
            <a:pPr lvl="1" eaLnBrk="1" hangingPunct="1"/>
            <a:r>
              <a:rPr lang="en-US" altLang="zh-CN" sz="2000" b="1">
                <a:solidFill>
                  <a:srgbClr val="000000"/>
                </a:solidFill>
                <a:latin typeface="Comic Sans MS" pitchFamily="66" charset="0"/>
              </a:rPr>
              <a:t>C is 50 times faster than A for program 2</a:t>
            </a:r>
          </a:p>
          <a:p>
            <a:pPr lvl="1" eaLnBrk="1" hangingPunct="1"/>
            <a:r>
              <a:rPr lang="en-US" altLang="zh-CN" sz="2000" b="1">
                <a:solidFill>
                  <a:srgbClr val="000000"/>
                </a:solidFill>
                <a:latin typeface="Comic Sans MS" pitchFamily="66" charset="0"/>
              </a:rPr>
              <a:t>B is 2 times faster than C for program 1</a:t>
            </a:r>
          </a:p>
          <a:p>
            <a:pPr lvl="1" eaLnBrk="1" hangingPunct="1"/>
            <a:r>
              <a:rPr lang="en-US" altLang="zh-CN" sz="2000" b="1">
                <a:solidFill>
                  <a:srgbClr val="000000"/>
                </a:solidFill>
                <a:latin typeface="Comic Sans MS" pitchFamily="66" charset="0"/>
              </a:rPr>
              <a:t>C is 5 times faster than B for program 2</a:t>
            </a:r>
            <a:endParaRPr lang="en-US" altLang="zh-CN"/>
          </a:p>
          <a:p>
            <a:pPr eaLnBrk="1" hangingPunct="1">
              <a:spcBef>
                <a:spcPct val="40000"/>
              </a:spcBef>
            </a:pPr>
            <a:r>
              <a:rPr lang="en-US" altLang="zh-CN" sz="2800">
                <a:latin typeface="Comic Sans MS" pitchFamily="66" charset="0"/>
              </a:rPr>
              <a:t>Each statement above is correct…,</a:t>
            </a:r>
          </a:p>
          <a:p>
            <a:pPr eaLnBrk="1" hangingPunct="1">
              <a:spcBef>
                <a:spcPct val="15000"/>
              </a:spcBef>
              <a:buFont typeface="Wingdings" pitchFamily="2" charset="2"/>
              <a:buNone/>
            </a:pPr>
            <a:r>
              <a:rPr lang="en-US" altLang="zh-CN" sz="2800">
                <a:latin typeface="Comic Sans MS" pitchFamily="66" charset="0"/>
              </a:rPr>
              <a:t>…but we want to know </a:t>
            </a:r>
            <a:r>
              <a:rPr lang="en-US" altLang="zh-CN" sz="2800">
                <a:solidFill>
                  <a:srgbClr val="FF0000"/>
                </a:solidFill>
                <a:latin typeface="Comic Sans MS" pitchFamily="66" charset="0"/>
              </a:rPr>
              <a:t>which machine is the best</a:t>
            </a:r>
            <a:r>
              <a:rPr lang="en-US" altLang="zh-CN" sz="2800">
                <a:latin typeface="Comic Sans MS" pitchFamily="66" charset="0"/>
              </a:rPr>
              <a:t>?</a:t>
            </a:r>
          </a:p>
        </p:txBody>
      </p:sp>
      <p:pic>
        <p:nvPicPr>
          <p:cNvPr id="57348" name="Picture 4"/>
          <p:cNvPicPr>
            <a:picLocks noChangeAspect="1" noChangeArrowheads="1"/>
          </p:cNvPicPr>
          <p:nvPr/>
        </p:nvPicPr>
        <p:blipFill>
          <a:blip r:embed="rId2"/>
          <a:srcRect/>
          <a:stretch>
            <a:fillRect/>
          </a:stretch>
        </p:blipFill>
        <p:spPr bwMode="auto">
          <a:xfrm>
            <a:off x="2286001" y="1371601"/>
            <a:ext cx="7915275" cy="1362075"/>
          </a:xfrm>
          <a:prstGeom prst="rect">
            <a:avLst/>
          </a:prstGeom>
          <a:noFill/>
          <a:ln w="9525">
            <a:noFill/>
            <a:miter lim="800000"/>
            <a:headEnd/>
            <a:tailEnd/>
          </a:ln>
        </p:spPr>
      </p:pic>
    </p:spTree>
  </p:cSld>
  <p:clrMapOvr>
    <a:masterClrMapping/>
  </p:clrMapOvr>
  <p:transition spd="slow">
    <p:pull dir="ru"/>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rrowheads="1"/>
          </p:cNvSpPr>
          <p:nvPr>
            <p:ph type="title"/>
          </p:nvPr>
        </p:nvSpPr>
        <p:spPr>
          <a:xfrm>
            <a:off x="1881159" y="1"/>
            <a:ext cx="8259792" cy="914399"/>
          </a:xfrm>
        </p:spPr>
        <p:txBody>
          <a:bodyPr>
            <a:normAutofit/>
          </a:bodyPr>
          <a:lstStyle/>
          <a:p>
            <a:pPr eaLnBrk="1" hangingPunct="1"/>
            <a:r>
              <a:rPr lang="en-US" altLang="zh-CN" sz="4000" dirty="0">
                <a:solidFill>
                  <a:schemeClr val="bg1"/>
                </a:solidFill>
              </a:rPr>
              <a:t>Let’s Try a Simpler Example</a:t>
            </a:r>
            <a:endParaRPr lang="en-US" altLang="zh-CN" sz="4000" dirty="0">
              <a:solidFill>
                <a:schemeClr val="bg1"/>
              </a:solidFill>
              <a:latin typeface="Arial Narrow" pitchFamily="34" charset="0"/>
            </a:endParaRPr>
          </a:p>
        </p:txBody>
      </p:sp>
      <p:sp>
        <p:nvSpPr>
          <p:cNvPr id="58371" name="Rectangle 3"/>
          <p:cNvSpPr>
            <a:spLocks noGrp="1" noRot="1" noChangeArrowheads="1"/>
          </p:cNvSpPr>
          <p:nvPr>
            <p:ph idx="1"/>
          </p:nvPr>
        </p:nvSpPr>
        <p:spPr>
          <a:xfrm>
            <a:off x="2057400" y="914400"/>
            <a:ext cx="8229600" cy="5257800"/>
          </a:xfrm>
        </p:spPr>
        <p:txBody>
          <a:bodyPr/>
          <a:lstStyle/>
          <a:p>
            <a:pPr eaLnBrk="1" hangingPunct="1"/>
            <a:r>
              <a:rPr lang="en-US" altLang="zh-CN" sz="2400" b="1" dirty="0">
                <a:latin typeface="Comic Sans MS" pitchFamily="66" charset="0"/>
              </a:rPr>
              <a:t>Two machines timed on two benchmarks</a:t>
            </a:r>
            <a:endParaRPr lang="en-US" altLang="zh-CN" sz="2400" dirty="0">
              <a:latin typeface="Comic Sans MS" pitchFamily="66" charset="0"/>
            </a:endParaRPr>
          </a:p>
          <a:p>
            <a:pPr lvl="1" eaLnBrk="1" hangingPunct="1"/>
            <a:r>
              <a:rPr lang="en-US" altLang="zh-CN" sz="2000" dirty="0">
                <a:solidFill>
                  <a:srgbClr val="000000"/>
                </a:solidFill>
                <a:latin typeface="Comic Sans MS" pitchFamily="66" charset="0"/>
              </a:rPr>
              <a:t>How much faster is Machine A than Machine B?</a:t>
            </a:r>
          </a:p>
          <a:p>
            <a:pPr eaLnBrk="1" hangingPunct="1"/>
            <a:endParaRPr lang="en-US" altLang="zh-CN" sz="2400" dirty="0">
              <a:solidFill>
                <a:schemeClr val="accent2"/>
              </a:solidFill>
              <a:latin typeface="Comic Sans MS" pitchFamily="66" charset="0"/>
            </a:endParaRPr>
          </a:p>
          <a:p>
            <a:pPr eaLnBrk="1" hangingPunct="1"/>
            <a:endParaRPr lang="en-US" altLang="zh-CN" sz="2400" dirty="0">
              <a:solidFill>
                <a:schemeClr val="accent2"/>
              </a:solidFill>
              <a:latin typeface="Comic Sans MS" pitchFamily="66" charset="0"/>
            </a:endParaRPr>
          </a:p>
          <a:p>
            <a:pPr eaLnBrk="1" hangingPunct="1"/>
            <a:r>
              <a:rPr lang="en-US" altLang="zh-CN" sz="2400" dirty="0">
                <a:solidFill>
                  <a:schemeClr val="tx2"/>
                </a:solidFill>
                <a:latin typeface="Comic Sans MS" pitchFamily="66" charset="0"/>
              </a:rPr>
              <a:t>Attempt 1:</a:t>
            </a:r>
            <a:r>
              <a:rPr lang="en-US" altLang="zh-CN" sz="2400" dirty="0">
                <a:solidFill>
                  <a:srgbClr val="000000"/>
                </a:solidFill>
                <a:latin typeface="Comic Sans MS" pitchFamily="66" charset="0"/>
              </a:rPr>
              <a:t> </a:t>
            </a:r>
            <a:r>
              <a:rPr lang="en-US" altLang="zh-CN" sz="2400" dirty="0">
                <a:solidFill>
                  <a:srgbClr val="FD0128"/>
                </a:solidFill>
                <a:latin typeface="Comic Sans MS" pitchFamily="66" charset="0"/>
              </a:rPr>
              <a:t>ratio of run times, normalized to Machine A times</a:t>
            </a:r>
            <a:endParaRPr lang="en-US" altLang="zh-CN" sz="2800" b="1" dirty="0">
              <a:solidFill>
                <a:srgbClr val="FD0128"/>
              </a:solidFill>
              <a:latin typeface="Comic Sans MS" pitchFamily="66" charset="0"/>
            </a:endParaRPr>
          </a:p>
          <a:p>
            <a:pPr lvl="1" eaLnBrk="1" hangingPunct="1"/>
            <a:r>
              <a:rPr lang="en-US" altLang="zh-CN" sz="2000" b="1" dirty="0">
                <a:solidFill>
                  <a:srgbClr val="000000"/>
                </a:solidFill>
                <a:latin typeface="Comic Sans MS" pitchFamily="66" charset="0"/>
              </a:rPr>
              <a:t>program1: 4/2 program2 : 8/12</a:t>
            </a:r>
          </a:p>
          <a:p>
            <a:pPr lvl="1" eaLnBrk="1" hangingPunct="1"/>
            <a:r>
              <a:rPr lang="en-US" altLang="zh-CN" sz="2000" b="1" dirty="0">
                <a:solidFill>
                  <a:srgbClr val="000000"/>
                </a:solidFill>
                <a:latin typeface="Comic Sans MS" pitchFamily="66" charset="0"/>
              </a:rPr>
              <a:t>Machine A ran 2 times faster on program 1, 2/3 times faster on program 2</a:t>
            </a:r>
          </a:p>
          <a:p>
            <a:pPr lvl="1" eaLnBrk="1" hangingPunct="1"/>
            <a:r>
              <a:rPr lang="en-US" altLang="zh-CN" sz="2000" b="1" dirty="0">
                <a:solidFill>
                  <a:srgbClr val="000000"/>
                </a:solidFill>
                <a:latin typeface="Comic Sans MS" pitchFamily="66" charset="0"/>
              </a:rPr>
              <a:t>On </a:t>
            </a:r>
            <a:r>
              <a:rPr lang="en-US" altLang="zh-CN" sz="2000" b="1" i="1" dirty="0">
                <a:solidFill>
                  <a:srgbClr val="FD0128"/>
                </a:solidFill>
                <a:latin typeface="Comic Sans MS" pitchFamily="66" charset="0"/>
              </a:rPr>
              <a:t>average</a:t>
            </a:r>
            <a:r>
              <a:rPr lang="en-US" altLang="zh-CN" sz="2000" b="1" dirty="0">
                <a:solidFill>
                  <a:srgbClr val="000000"/>
                </a:solidFill>
                <a:latin typeface="Comic Sans MS" pitchFamily="66" charset="0"/>
              </a:rPr>
              <a:t>, Machine A is </a:t>
            </a:r>
            <a:r>
              <a:rPr lang="en-US" altLang="zh-CN" sz="2000" b="1" dirty="0">
                <a:solidFill>
                  <a:srgbClr val="FD0128"/>
                </a:solidFill>
                <a:latin typeface="Comic Sans MS" pitchFamily="66" charset="0"/>
              </a:rPr>
              <a:t>(2 + 2/3) /2 = 4/3 </a:t>
            </a:r>
            <a:r>
              <a:rPr lang="en-US" altLang="zh-CN" sz="2000" b="1" dirty="0">
                <a:solidFill>
                  <a:srgbClr val="000000"/>
                </a:solidFill>
                <a:latin typeface="Comic Sans MS" pitchFamily="66" charset="0"/>
              </a:rPr>
              <a:t>times faster than Machine B</a:t>
            </a:r>
          </a:p>
          <a:p>
            <a:pPr eaLnBrk="1" hangingPunct="1"/>
            <a:r>
              <a:rPr lang="en-US" altLang="zh-CN" sz="2800" b="1" dirty="0">
                <a:solidFill>
                  <a:srgbClr val="000000"/>
                </a:solidFill>
                <a:latin typeface="Comic Sans MS" pitchFamily="66" charset="0"/>
              </a:rPr>
              <a:t>It turns this “</a:t>
            </a:r>
            <a:r>
              <a:rPr lang="en-US" altLang="zh-CN" sz="2800" b="1" dirty="0">
                <a:solidFill>
                  <a:srgbClr val="FD0128"/>
                </a:solidFill>
                <a:latin typeface="Comic Sans MS" pitchFamily="66" charset="0"/>
              </a:rPr>
              <a:t>averaging</a:t>
            </a:r>
            <a:r>
              <a:rPr lang="en-US" altLang="zh-CN" sz="2800" b="1" dirty="0">
                <a:solidFill>
                  <a:srgbClr val="000000"/>
                </a:solidFill>
                <a:latin typeface="Comic Sans MS" pitchFamily="66" charset="0"/>
              </a:rPr>
              <a:t>” stuff can fool us</a:t>
            </a:r>
            <a:endParaRPr lang="en-US" altLang="zh-CN" sz="2800" b="1" dirty="0">
              <a:latin typeface="Comic Sans MS" pitchFamily="66" charset="0"/>
            </a:endParaRPr>
          </a:p>
        </p:txBody>
      </p:sp>
      <p:pic>
        <p:nvPicPr>
          <p:cNvPr id="58372" name="Picture 4"/>
          <p:cNvPicPr>
            <a:picLocks noChangeAspect="1" noChangeArrowheads="1"/>
          </p:cNvPicPr>
          <p:nvPr/>
        </p:nvPicPr>
        <p:blipFill>
          <a:blip r:embed="rId3"/>
          <a:srcRect/>
          <a:stretch>
            <a:fillRect/>
          </a:stretch>
        </p:blipFill>
        <p:spPr bwMode="auto">
          <a:xfrm>
            <a:off x="3276600" y="1676400"/>
            <a:ext cx="5410200" cy="838200"/>
          </a:xfrm>
          <a:prstGeom prst="rect">
            <a:avLst/>
          </a:prstGeom>
          <a:noFill/>
          <a:ln w="9525">
            <a:noFill/>
            <a:miter lim="800000"/>
            <a:headEnd/>
            <a:tailEnd/>
          </a:ln>
        </p:spPr>
      </p:pic>
    </p:spTree>
  </p:cSld>
  <p:clrMapOvr>
    <a:masterClrMapping/>
  </p:clrMapOvr>
  <p:transition spd="slow">
    <p:pull dir="ru"/>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rrowheads="1"/>
          </p:cNvSpPr>
          <p:nvPr>
            <p:ph type="title"/>
          </p:nvPr>
        </p:nvSpPr>
        <p:spPr>
          <a:xfrm>
            <a:off x="2667000" y="0"/>
            <a:ext cx="7772400" cy="762000"/>
          </a:xfrm>
        </p:spPr>
        <p:txBody>
          <a:bodyPr/>
          <a:lstStyle/>
          <a:p>
            <a:pPr eaLnBrk="1" hangingPunct="1"/>
            <a:r>
              <a:rPr lang="en-US" altLang="zh-CN" dirty="0">
                <a:solidFill>
                  <a:schemeClr val="bg1"/>
                </a:solidFill>
              </a:rPr>
              <a:t>Example: Second answer </a:t>
            </a:r>
          </a:p>
        </p:txBody>
      </p:sp>
      <p:sp>
        <p:nvSpPr>
          <p:cNvPr id="59395" name="Rectangle 3"/>
          <p:cNvSpPr>
            <a:spLocks noGrp="1" noRot="1" noChangeArrowheads="1"/>
          </p:cNvSpPr>
          <p:nvPr>
            <p:ph idx="1"/>
          </p:nvPr>
        </p:nvSpPr>
        <p:spPr>
          <a:xfrm>
            <a:off x="1524000" y="1071563"/>
            <a:ext cx="9144000" cy="5029200"/>
          </a:xfrm>
        </p:spPr>
        <p:txBody>
          <a:bodyPr/>
          <a:lstStyle/>
          <a:p>
            <a:pPr eaLnBrk="1" hangingPunct="1"/>
            <a:r>
              <a:rPr lang="en-US" altLang="zh-CN" sz="2400" b="1">
                <a:latin typeface="Comic Sans MS" pitchFamily="66" charset="0"/>
              </a:rPr>
              <a:t>Two machines timed on two benchmarks</a:t>
            </a:r>
            <a:endParaRPr lang="en-US" altLang="zh-CN" sz="2400">
              <a:latin typeface="Comic Sans MS" pitchFamily="66" charset="0"/>
            </a:endParaRPr>
          </a:p>
          <a:p>
            <a:pPr lvl="1" eaLnBrk="1" hangingPunct="1"/>
            <a:r>
              <a:rPr lang="en-US" altLang="zh-CN" sz="2000">
                <a:solidFill>
                  <a:srgbClr val="000000"/>
                </a:solidFill>
                <a:latin typeface="Comic Sans MS" pitchFamily="66" charset="0"/>
              </a:rPr>
              <a:t>How much faster is Machine A than Machine B?</a:t>
            </a:r>
          </a:p>
          <a:p>
            <a:pPr eaLnBrk="1" hangingPunct="1"/>
            <a:endParaRPr lang="en-US" altLang="zh-CN" sz="2400">
              <a:solidFill>
                <a:srgbClr val="000000"/>
              </a:solidFill>
              <a:latin typeface="Comic Sans MS" pitchFamily="66" charset="0"/>
            </a:endParaRPr>
          </a:p>
          <a:p>
            <a:pPr eaLnBrk="1" hangingPunct="1"/>
            <a:endParaRPr lang="en-US" altLang="zh-CN" sz="2400">
              <a:solidFill>
                <a:srgbClr val="000000"/>
              </a:solidFill>
              <a:latin typeface="Comic Sans MS" pitchFamily="66" charset="0"/>
            </a:endParaRPr>
          </a:p>
          <a:p>
            <a:pPr eaLnBrk="1" hangingPunct="1"/>
            <a:endParaRPr lang="en-US" altLang="zh-CN" sz="2400">
              <a:solidFill>
                <a:srgbClr val="000000"/>
              </a:solidFill>
              <a:latin typeface="Comic Sans MS" pitchFamily="66" charset="0"/>
            </a:endParaRPr>
          </a:p>
          <a:p>
            <a:pPr eaLnBrk="1" hangingPunct="1"/>
            <a:r>
              <a:rPr lang="en-US" altLang="zh-CN" sz="2400">
                <a:solidFill>
                  <a:schemeClr val="tx2"/>
                </a:solidFill>
                <a:latin typeface="Comic Sans MS" pitchFamily="66" charset="0"/>
              </a:rPr>
              <a:t>Attempt 2:</a:t>
            </a:r>
            <a:r>
              <a:rPr lang="en-US" altLang="zh-CN" sz="2400">
                <a:solidFill>
                  <a:srgbClr val="000000"/>
                </a:solidFill>
                <a:latin typeface="Comic Sans MS" pitchFamily="66" charset="0"/>
              </a:rPr>
              <a:t> </a:t>
            </a:r>
            <a:r>
              <a:rPr lang="en-US" altLang="zh-CN" sz="2400" b="1">
                <a:solidFill>
                  <a:srgbClr val="FD0128"/>
                </a:solidFill>
                <a:latin typeface="Comic Sans MS" pitchFamily="66" charset="0"/>
              </a:rPr>
              <a:t>ratio of run times, normalized to Machine B times</a:t>
            </a:r>
          </a:p>
          <a:p>
            <a:pPr lvl="1" eaLnBrk="1" hangingPunct="1"/>
            <a:r>
              <a:rPr lang="en-US" altLang="zh-CN" sz="2000" b="1">
                <a:solidFill>
                  <a:srgbClr val="000000"/>
                </a:solidFill>
                <a:latin typeface="Comic Sans MS" pitchFamily="66" charset="0"/>
              </a:rPr>
              <a:t>program 1: 2/4 program 2 : 12/8</a:t>
            </a:r>
          </a:p>
          <a:p>
            <a:pPr lvl="1" eaLnBrk="1" hangingPunct="1"/>
            <a:r>
              <a:rPr lang="en-US" altLang="zh-CN" sz="2000" b="1">
                <a:solidFill>
                  <a:srgbClr val="000000"/>
                </a:solidFill>
                <a:latin typeface="Comic Sans MS" pitchFamily="66" charset="0"/>
              </a:rPr>
              <a:t>Machine A ran program 1 in 1/2 the time and program 2 in 3/2 the time</a:t>
            </a:r>
          </a:p>
          <a:p>
            <a:pPr lvl="1" eaLnBrk="1" hangingPunct="1"/>
            <a:r>
              <a:rPr lang="en-US" altLang="zh-CN" sz="2000" b="1">
                <a:solidFill>
                  <a:srgbClr val="000000"/>
                </a:solidFill>
                <a:latin typeface="Comic Sans MS" pitchFamily="66" charset="0"/>
              </a:rPr>
              <a:t>On </a:t>
            </a:r>
            <a:r>
              <a:rPr lang="en-US" altLang="zh-CN" sz="2000" b="1">
                <a:solidFill>
                  <a:srgbClr val="FD0128"/>
                </a:solidFill>
                <a:latin typeface="Comic Sans MS" pitchFamily="66" charset="0"/>
              </a:rPr>
              <a:t>average, (1/2 + 3/2) / 2 = 1</a:t>
            </a:r>
          </a:p>
          <a:p>
            <a:pPr lvl="1" eaLnBrk="1" hangingPunct="1"/>
            <a:r>
              <a:rPr lang="en-US" altLang="zh-CN" sz="2000" b="1">
                <a:solidFill>
                  <a:srgbClr val="000000"/>
                </a:solidFill>
                <a:latin typeface="Comic Sans MS" pitchFamily="66" charset="0"/>
              </a:rPr>
              <a:t>Put another way, Machine A is </a:t>
            </a:r>
            <a:r>
              <a:rPr lang="en-US" altLang="zh-CN" sz="2000" b="1">
                <a:solidFill>
                  <a:srgbClr val="FD0128"/>
                </a:solidFill>
                <a:latin typeface="Comic Sans MS" pitchFamily="66" charset="0"/>
              </a:rPr>
              <a:t>1.0 times faster </a:t>
            </a:r>
            <a:r>
              <a:rPr lang="en-US" altLang="zh-CN" sz="2000" b="1">
                <a:solidFill>
                  <a:srgbClr val="000000"/>
                </a:solidFill>
                <a:latin typeface="Comic Sans MS" pitchFamily="66" charset="0"/>
              </a:rPr>
              <a:t>than Machine B</a:t>
            </a:r>
            <a:endParaRPr lang="en-US" altLang="zh-CN" sz="2000">
              <a:solidFill>
                <a:srgbClr val="000000"/>
              </a:solidFill>
              <a:latin typeface="Comic Sans MS" pitchFamily="66" charset="0"/>
            </a:endParaRPr>
          </a:p>
        </p:txBody>
      </p:sp>
      <p:pic>
        <p:nvPicPr>
          <p:cNvPr id="59396" name="Picture 4"/>
          <p:cNvPicPr>
            <a:picLocks noChangeAspect="1" noChangeArrowheads="1"/>
          </p:cNvPicPr>
          <p:nvPr/>
        </p:nvPicPr>
        <p:blipFill>
          <a:blip r:embed="rId2"/>
          <a:srcRect/>
          <a:stretch>
            <a:fillRect/>
          </a:stretch>
        </p:blipFill>
        <p:spPr bwMode="auto">
          <a:xfrm>
            <a:off x="3595688" y="2071688"/>
            <a:ext cx="5410200" cy="990600"/>
          </a:xfrm>
          <a:prstGeom prst="rect">
            <a:avLst/>
          </a:prstGeom>
          <a:noFill/>
          <a:ln w="9525">
            <a:noFill/>
            <a:miter lim="800000"/>
            <a:headEnd/>
            <a:tailEnd/>
          </a:ln>
        </p:spPr>
      </p:pic>
    </p:spTree>
  </p:cSld>
  <p:clrMapOvr>
    <a:masterClrMapping/>
  </p:clrMapOvr>
  <p:transition spd="slow">
    <p:pull dir="ru"/>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rrowheads="1"/>
          </p:cNvSpPr>
          <p:nvPr>
            <p:ph type="title"/>
          </p:nvPr>
        </p:nvSpPr>
        <p:spPr>
          <a:xfrm>
            <a:off x="2423592" y="161131"/>
            <a:ext cx="6881813" cy="588963"/>
          </a:xfrm>
        </p:spPr>
        <p:txBody>
          <a:bodyPr>
            <a:normAutofit fontScale="90000"/>
          </a:bodyPr>
          <a:lstStyle/>
          <a:p>
            <a:pPr eaLnBrk="1" hangingPunct="1"/>
            <a:r>
              <a:rPr lang="en-US" altLang="zh-CN" dirty="0">
                <a:solidFill>
                  <a:schemeClr val="bg1"/>
                </a:solidFill>
              </a:rPr>
              <a:t>Example: Third answer</a:t>
            </a:r>
          </a:p>
        </p:txBody>
      </p:sp>
      <p:sp>
        <p:nvSpPr>
          <p:cNvPr id="60419" name="Rectangle 3"/>
          <p:cNvSpPr>
            <a:spLocks noGrp="1" noRot="1" noChangeArrowheads="1"/>
          </p:cNvSpPr>
          <p:nvPr>
            <p:ph idx="1"/>
          </p:nvPr>
        </p:nvSpPr>
        <p:spPr>
          <a:xfrm>
            <a:off x="1828800" y="1214438"/>
            <a:ext cx="8839200" cy="4800600"/>
          </a:xfrm>
        </p:spPr>
        <p:txBody>
          <a:bodyPr/>
          <a:lstStyle/>
          <a:p>
            <a:pPr eaLnBrk="1" hangingPunct="1"/>
            <a:r>
              <a:rPr lang="en-US" altLang="zh-CN" sz="2400" b="1">
                <a:latin typeface="Comic Sans MS" pitchFamily="66" charset="0"/>
              </a:rPr>
              <a:t>Two machines timed on two benchmarks</a:t>
            </a:r>
            <a:endParaRPr lang="en-US" altLang="zh-CN" sz="2400">
              <a:latin typeface="Comic Sans MS" pitchFamily="66" charset="0"/>
            </a:endParaRPr>
          </a:p>
          <a:p>
            <a:pPr lvl="1" eaLnBrk="1" hangingPunct="1"/>
            <a:r>
              <a:rPr lang="en-US" altLang="zh-CN" sz="2000">
                <a:solidFill>
                  <a:srgbClr val="000000"/>
                </a:solidFill>
                <a:latin typeface="Comic Sans MS" pitchFamily="66" charset="0"/>
              </a:rPr>
              <a:t>How much faster is Machine A than Machine B?</a:t>
            </a:r>
            <a:endParaRPr lang="en-US" altLang="zh-CN" sz="2000">
              <a:solidFill>
                <a:srgbClr val="000000"/>
              </a:solidFill>
            </a:endParaRPr>
          </a:p>
          <a:p>
            <a:pPr eaLnBrk="1" hangingPunct="1"/>
            <a:endParaRPr lang="en-US" altLang="zh-CN" sz="2400">
              <a:solidFill>
                <a:srgbClr val="000000"/>
              </a:solidFill>
            </a:endParaRPr>
          </a:p>
          <a:p>
            <a:pPr eaLnBrk="1" hangingPunct="1"/>
            <a:endParaRPr lang="en-US" altLang="zh-CN" sz="2400">
              <a:solidFill>
                <a:srgbClr val="000000"/>
              </a:solidFill>
            </a:endParaRPr>
          </a:p>
          <a:p>
            <a:pPr eaLnBrk="1" hangingPunct="1"/>
            <a:endParaRPr lang="en-US" altLang="zh-CN" sz="2400">
              <a:solidFill>
                <a:srgbClr val="000000"/>
              </a:solidFill>
            </a:endParaRPr>
          </a:p>
          <a:p>
            <a:pPr eaLnBrk="1" hangingPunct="1"/>
            <a:r>
              <a:rPr lang="en-US" altLang="zh-CN" sz="2400">
                <a:solidFill>
                  <a:schemeClr val="tx2"/>
                </a:solidFill>
                <a:latin typeface="Comic Sans MS" pitchFamily="66" charset="0"/>
              </a:rPr>
              <a:t>Attempt 3:</a:t>
            </a:r>
            <a:r>
              <a:rPr lang="en-US" altLang="zh-CN" sz="2400">
                <a:solidFill>
                  <a:srgbClr val="000000"/>
                </a:solidFill>
                <a:latin typeface="Comic Sans MS" pitchFamily="66" charset="0"/>
              </a:rPr>
              <a:t> </a:t>
            </a:r>
            <a:r>
              <a:rPr lang="en-US" altLang="zh-CN" sz="2400" b="1">
                <a:solidFill>
                  <a:srgbClr val="FD0128"/>
                </a:solidFill>
                <a:latin typeface="Comic Sans MS" pitchFamily="66" charset="0"/>
              </a:rPr>
              <a:t>ratio of run times, aggregate (total sum) times, </a:t>
            </a:r>
          </a:p>
          <a:p>
            <a:pPr lvl="1" eaLnBrk="1" hangingPunct="1"/>
            <a:r>
              <a:rPr lang="en-US" altLang="zh-CN" sz="2000" b="1">
                <a:solidFill>
                  <a:srgbClr val="000000"/>
                </a:solidFill>
                <a:latin typeface="Comic Sans MS" pitchFamily="66" charset="0"/>
              </a:rPr>
              <a:t>Machine A took </a:t>
            </a:r>
            <a:r>
              <a:rPr lang="en-US" altLang="zh-CN" sz="2000" b="1">
                <a:solidFill>
                  <a:srgbClr val="FF0000"/>
                </a:solidFill>
                <a:latin typeface="Comic Sans MS" pitchFamily="66" charset="0"/>
              </a:rPr>
              <a:t>14</a:t>
            </a:r>
            <a:r>
              <a:rPr lang="en-US" altLang="zh-CN" sz="2000" b="1">
                <a:solidFill>
                  <a:srgbClr val="000000"/>
                </a:solidFill>
                <a:latin typeface="Comic Sans MS" pitchFamily="66" charset="0"/>
              </a:rPr>
              <a:t> seconds for both programs</a:t>
            </a:r>
          </a:p>
          <a:p>
            <a:pPr lvl="1" eaLnBrk="1" hangingPunct="1"/>
            <a:r>
              <a:rPr lang="en-US" altLang="zh-CN" sz="2000" b="1">
                <a:solidFill>
                  <a:srgbClr val="000000"/>
                </a:solidFill>
                <a:latin typeface="Comic Sans MS" pitchFamily="66" charset="0"/>
              </a:rPr>
              <a:t>Machine B took </a:t>
            </a:r>
            <a:r>
              <a:rPr lang="en-US" altLang="zh-CN" sz="2000" b="1">
                <a:solidFill>
                  <a:srgbClr val="FF0000"/>
                </a:solidFill>
                <a:latin typeface="Comic Sans MS" pitchFamily="66" charset="0"/>
              </a:rPr>
              <a:t>12</a:t>
            </a:r>
            <a:r>
              <a:rPr lang="en-US" altLang="zh-CN" sz="2000" b="1">
                <a:solidFill>
                  <a:schemeClr val="accent2"/>
                </a:solidFill>
                <a:latin typeface="Comic Sans MS" pitchFamily="66" charset="0"/>
              </a:rPr>
              <a:t> </a:t>
            </a:r>
            <a:r>
              <a:rPr lang="en-US" altLang="zh-CN" sz="2000" b="1">
                <a:solidFill>
                  <a:srgbClr val="000000"/>
                </a:solidFill>
                <a:latin typeface="Comic Sans MS" pitchFamily="66" charset="0"/>
              </a:rPr>
              <a:t>seconds for both programs</a:t>
            </a:r>
          </a:p>
          <a:p>
            <a:pPr lvl="1" eaLnBrk="1" hangingPunct="1"/>
            <a:r>
              <a:rPr lang="en-US" altLang="zh-CN" sz="2000" b="1">
                <a:solidFill>
                  <a:srgbClr val="000000"/>
                </a:solidFill>
                <a:latin typeface="Comic Sans MS" pitchFamily="66" charset="0"/>
              </a:rPr>
              <a:t>Therefore, Machine A takes 14/12 of the time of Machine B</a:t>
            </a:r>
          </a:p>
          <a:p>
            <a:pPr lvl="1" eaLnBrk="1" hangingPunct="1"/>
            <a:r>
              <a:rPr lang="en-US" altLang="zh-CN" sz="2000" b="1">
                <a:solidFill>
                  <a:srgbClr val="000000"/>
                </a:solidFill>
                <a:latin typeface="Comic Sans MS" pitchFamily="66" charset="0"/>
              </a:rPr>
              <a:t>Put another way, Machine A is </a:t>
            </a:r>
            <a:r>
              <a:rPr lang="en-US" altLang="zh-CN" sz="2000" b="1">
                <a:solidFill>
                  <a:srgbClr val="FD0128"/>
                </a:solidFill>
                <a:latin typeface="Comic Sans MS" pitchFamily="66" charset="0"/>
              </a:rPr>
              <a:t>6/7 faster </a:t>
            </a:r>
            <a:r>
              <a:rPr lang="en-US" altLang="zh-CN" sz="2000" b="1">
                <a:solidFill>
                  <a:srgbClr val="000000"/>
                </a:solidFill>
                <a:latin typeface="Comic Sans MS" pitchFamily="66" charset="0"/>
              </a:rPr>
              <a:t>than Machine B</a:t>
            </a:r>
            <a:endParaRPr lang="en-US" altLang="zh-CN" sz="2000">
              <a:solidFill>
                <a:srgbClr val="000000"/>
              </a:solidFill>
              <a:latin typeface="Comic Sans MS" pitchFamily="66" charset="0"/>
            </a:endParaRPr>
          </a:p>
          <a:p>
            <a:pPr eaLnBrk="1" hangingPunct="1"/>
            <a:endParaRPr lang="en-US" altLang="zh-CN"/>
          </a:p>
        </p:txBody>
      </p:sp>
      <p:pic>
        <p:nvPicPr>
          <p:cNvPr id="60420" name="Picture 4"/>
          <p:cNvPicPr>
            <a:picLocks noChangeAspect="1" noChangeArrowheads="1"/>
          </p:cNvPicPr>
          <p:nvPr/>
        </p:nvPicPr>
        <p:blipFill>
          <a:blip r:embed="rId2"/>
          <a:srcRect/>
          <a:stretch>
            <a:fillRect/>
          </a:stretch>
        </p:blipFill>
        <p:spPr bwMode="auto">
          <a:xfrm>
            <a:off x="3524250" y="2143125"/>
            <a:ext cx="5410200" cy="990600"/>
          </a:xfrm>
          <a:prstGeom prst="rect">
            <a:avLst/>
          </a:prstGeom>
          <a:noFill/>
          <a:ln w="9525">
            <a:noFill/>
            <a:miter lim="800000"/>
            <a:headEnd/>
            <a:tailEnd/>
          </a:ln>
        </p:spPr>
      </p:pic>
    </p:spTree>
  </p:cSld>
  <p:clrMapOvr>
    <a:masterClrMapping/>
  </p:clrMapOvr>
  <p:transition spd="slow">
    <p:pull dir="ru"/>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rrowheads="1"/>
          </p:cNvSpPr>
          <p:nvPr>
            <p:ph type="title"/>
          </p:nvPr>
        </p:nvSpPr>
        <p:spPr>
          <a:xfrm>
            <a:off x="2423592" y="116632"/>
            <a:ext cx="6880225" cy="654050"/>
          </a:xfrm>
        </p:spPr>
        <p:txBody>
          <a:bodyPr>
            <a:normAutofit fontScale="90000"/>
          </a:bodyPr>
          <a:lstStyle/>
          <a:p>
            <a:pPr eaLnBrk="1" hangingPunct="1"/>
            <a:r>
              <a:rPr lang="en-US" altLang="zh-CN" dirty="0">
                <a:solidFill>
                  <a:schemeClr val="bg1"/>
                </a:solidFill>
              </a:rPr>
              <a:t>Which is Right?</a:t>
            </a:r>
            <a:endParaRPr lang="en-US" altLang="zh-CN" b="1" dirty="0">
              <a:solidFill>
                <a:schemeClr val="bg1"/>
              </a:solidFill>
              <a:latin typeface="Arial Narrow" pitchFamily="34" charset="0"/>
            </a:endParaRPr>
          </a:p>
        </p:txBody>
      </p:sp>
      <p:sp>
        <p:nvSpPr>
          <p:cNvPr id="61443" name="Rectangle 3"/>
          <p:cNvSpPr>
            <a:spLocks noGrp="1" noRot="1" noChangeArrowheads="1"/>
          </p:cNvSpPr>
          <p:nvPr>
            <p:ph idx="1"/>
          </p:nvPr>
        </p:nvSpPr>
        <p:spPr>
          <a:xfrm>
            <a:off x="1952625" y="1285875"/>
            <a:ext cx="8458200" cy="4267200"/>
          </a:xfrm>
        </p:spPr>
        <p:txBody>
          <a:bodyPr>
            <a:normAutofit lnSpcReduction="10000"/>
          </a:bodyPr>
          <a:lstStyle/>
          <a:p>
            <a:pPr eaLnBrk="1" hangingPunct="1">
              <a:lnSpc>
                <a:spcPct val="90000"/>
              </a:lnSpc>
            </a:pPr>
            <a:r>
              <a:rPr lang="en-US" altLang="zh-CN" sz="2800" b="1">
                <a:solidFill>
                  <a:srgbClr val="000000"/>
                </a:solidFill>
                <a:latin typeface="Comic Sans MS" pitchFamily="66" charset="0"/>
              </a:rPr>
              <a:t>Question:</a:t>
            </a:r>
          </a:p>
          <a:p>
            <a:pPr lvl="1" eaLnBrk="1" hangingPunct="1">
              <a:lnSpc>
                <a:spcPct val="90000"/>
              </a:lnSpc>
            </a:pPr>
            <a:r>
              <a:rPr lang="en-US" altLang="zh-CN" sz="2400">
                <a:solidFill>
                  <a:srgbClr val="000000"/>
                </a:solidFill>
                <a:latin typeface="Comic Sans MS" pitchFamily="66" charset="0"/>
              </a:rPr>
              <a:t>How can we get </a:t>
            </a:r>
            <a:r>
              <a:rPr lang="en-US" altLang="zh-CN" sz="2400">
                <a:solidFill>
                  <a:srgbClr val="FD0128"/>
                </a:solidFill>
                <a:latin typeface="Comic Sans MS" pitchFamily="66" charset="0"/>
              </a:rPr>
              <a:t>three different answers</a:t>
            </a:r>
            <a:r>
              <a:rPr lang="en-US" altLang="zh-CN" sz="2400">
                <a:solidFill>
                  <a:srgbClr val="000000"/>
                </a:solidFill>
                <a:latin typeface="Comic Sans MS" pitchFamily="66" charset="0"/>
              </a:rPr>
              <a:t>?</a:t>
            </a:r>
          </a:p>
          <a:p>
            <a:pPr eaLnBrk="1" hangingPunct="1">
              <a:lnSpc>
                <a:spcPct val="90000"/>
              </a:lnSpc>
            </a:pPr>
            <a:endParaRPr lang="en-US" altLang="zh-CN" sz="2800" b="1">
              <a:solidFill>
                <a:srgbClr val="000000"/>
              </a:solidFill>
              <a:latin typeface="Comic Sans MS" pitchFamily="66" charset="0"/>
            </a:endParaRPr>
          </a:p>
          <a:p>
            <a:pPr eaLnBrk="1" hangingPunct="1">
              <a:lnSpc>
                <a:spcPct val="90000"/>
              </a:lnSpc>
            </a:pPr>
            <a:r>
              <a:rPr lang="en-US" altLang="zh-CN" sz="2800" b="1">
                <a:solidFill>
                  <a:srgbClr val="000000"/>
                </a:solidFill>
                <a:latin typeface="Comic Sans MS" pitchFamily="66" charset="0"/>
              </a:rPr>
              <a:t>Solution</a:t>
            </a:r>
          </a:p>
          <a:p>
            <a:pPr lvl="1" eaLnBrk="1" hangingPunct="1">
              <a:lnSpc>
                <a:spcPct val="90000"/>
              </a:lnSpc>
            </a:pPr>
            <a:r>
              <a:rPr lang="en-US" altLang="zh-CN" sz="2400">
                <a:solidFill>
                  <a:srgbClr val="000000"/>
                </a:solidFill>
                <a:latin typeface="Comic Sans MS" pitchFamily="66" charset="0"/>
              </a:rPr>
              <a:t>Because, while they are all</a:t>
            </a:r>
            <a:r>
              <a:rPr lang="en-US" altLang="zh-CN" sz="2400" b="1">
                <a:solidFill>
                  <a:srgbClr val="000000"/>
                </a:solidFill>
                <a:latin typeface="Comic Sans MS" pitchFamily="66" charset="0"/>
              </a:rPr>
              <a:t> </a:t>
            </a:r>
            <a:r>
              <a:rPr lang="en-US" altLang="zh-CN" sz="2400">
                <a:solidFill>
                  <a:srgbClr val="FD0128"/>
                </a:solidFill>
                <a:latin typeface="Comic Sans MS" pitchFamily="66" charset="0"/>
              </a:rPr>
              <a:t>reasonable</a:t>
            </a:r>
            <a:r>
              <a:rPr lang="en-US" altLang="zh-CN" sz="2400" b="1">
                <a:solidFill>
                  <a:srgbClr val="FD0128"/>
                </a:solidFill>
                <a:latin typeface="Comic Sans MS" pitchFamily="66" charset="0"/>
              </a:rPr>
              <a:t> </a:t>
            </a:r>
            <a:r>
              <a:rPr lang="en-US" altLang="zh-CN" sz="2400">
                <a:solidFill>
                  <a:srgbClr val="000000"/>
                </a:solidFill>
                <a:latin typeface="Comic Sans MS" pitchFamily="66" charset="0"/>
              </a:rPr>
              <a:t>calculations…</a:t>
            </a:r>
          </a:p>
          <a:p>
            <a:pPr lvl="1" eaLnBrk="1" hangingPunct="1">
              <a:lnSpc>
                <a:spcPct val="90000"/>
              </a:lnSpc>
            </a:pPr>
            <a:r>
              <a:rPr lang="en-US" altLang="zh-CN" sz="2400" b="1">
                <a:solidFill>
                  <a:srgbClr val="FD0128"/>
                </a:solidFill>
                <a:latin typeface="Comic Sans MS" pitchFamily="66" charset="0"/>
              </a:rPr>
              <a:t>…</a:t>
            </a:r>
            <a:r>
              <a:rPr lang="en-US" altLang="zh-CN" sz="2400">
                <a:solidFill>
                  <a:srgbClr val="FD0128"/>
                </a:solidFill>
                <a:latin typeface="Comic Sans MS" pitchFamily="66" charset="0"/>
              </a:rPr>
              <a:t>each answers a </a:t>
            </a:r>
            <a:r>
              <a:rPr lang="en-US" altLang="zh-CN" sz="2400" i="1">
                <a:solidFill>
                  <a:srgbClr val="FD0128"/>
                </a:solidFill>
                <a:latin typeface="Comic Sans MS" pitchFamily="66" charset="0"/>
              </a:rPr>
              <a:t>different </a:t>
            </a:r>
            <a:r>
              <a:rPr lang="en-US" altLang="zh-CN" sz="2400">
                <a:solidFill>
                  <a:srgbClr val="FD0128"/>
                </a:solidFill>
                <a:latin typeface="Comic Sans MS" pitchFamily="66" charset="0"/>
              </a:rPr>
              <a:t>question</a:t>
            </a:r>
          </a:p>
          <a:p>
            <a:pPr eaLnBrk="1" hangingPunct="1">
              <a:lnSpc>
                <a:spcPct val="90000"/>
              </a:lnSpc>
            </a:pPr>
            <a:endParaRPr lang="en-US" altLang="zh-CN" sz="2800">
              <a:solidFill>
                <a:srgbClr val="000000"/>
              </a:solidFill>
              <a:latin typeface="Comic Sans MS" pitchFamily="66" charset="0"/>
            </a:endParaRPr>
          </a:p>
          <a:p>
            <a:pPr eaLnBrk="1" hangingPunct="1">
              <a:lnSpc>
                <a:spcPct val="90000"/>
              </a:lnSpc>
            </a:pPr>
            <a:r>
              <a:rPr lang="en-US" altLang="zh-CN" sz="2800">
                <a:solidFill>
                  <a:srgbClr val="000000"/>
                </a:solidFill>
                <a:latin typeface="Comic Sans MS" pitchFamily="66" charset="0"/>
              </a:rPr>
              <a:t>We need to be more precise in understanding and posing these performance &amp; metric questions</a:t>
            </a:r>
            <a:endParaRPr lang="en-US" altLang="zh-CN"/>
          </a:p>
        </p:txBody>
      </p:sp>
    </p:spTree>
  </p:cSld>
  <p:clrMapOvr>
    <a:masterClrMapping/>
  </p:clrMapOvr>
  <p:transition spd="slow">
    <p:pull dir="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rrowheads="1"/>
          </p:cNvSpPr>
          <p:nvPr>
            <p:ph type="title"/>
          </p:nvPr>
        </p:nvSpPr>
        <p:spPr/>
        <p:txBody>
          <a:bodyPr/>
          <a:lstStyle/>
          <a:p>
            <a:pPr eaLnBrk="1" hangingPunct="1"/>
            <a:r>
              <a:rPr lang="en-US" altLang="zh-CN"/>
              <a:t>Two concepts</a:t>
            </a:r>
          </a:p>
        </p:txBody>
      </p:sp>
      <p:sp>
        <p:nvSpPr>
          <p:cNvPr id="77827" name="Rectangle 3"/>
          <p:cNvSpPr>
            <a:spLocks noGrp="1" noRot="1" noChangeArrowheads="1"/>
          </p:cNvSpPr>
          <p:nvPr>
            <p:ph idx="1"/>
          </p:nvPr>
        </p:nvSpPr>
        <p:spPr>
          <a:xfrm>
            <a:off x="2095472" y="1142985"/>
            <a:ext cx="8261350" cy="4683125"/>
          </a:xfrm>
        </p:spPr>
        <p:txBody>
          <a:bodyPr>
            <a:normAutofit lnSpcReduction="10000"/>
          </a:bodyPr>
          <a:lstStyle/>
          <a:p>
            <a:pPr eaLnBrk="1" hangingPunct="1"/>
            <a:r>
              <a:rPr lang="en-US" altLang="zh-CN" sz="3200" dirty="0">
                <a:solidFill>
                  <a:srgbClr val="0000FF"/>
                </a:solidFill>
              </a:rPr>
              <a:t>Dynamic power:</a:t>
            </a:r>
            <a:r>
              <a:rPr lang="en-US" altLang="zh-CN" sz="3200" dirty="0"/>
              <a:t> power consumption in switching transistors.</a:t>
            </a:r>
          </a:p>
          <a:p>
            <a:pPr lvl="1" eaLnBrk="1" hangingPunct="1"/>
            <a:r>
              <a:rPr lang="en-US" altLang="zh-CN" sz="2800" dirty="0"/>
              <a:t>Power </a:t>
            </a:r>
            <a:r>
              <a:rPr lang="en-US" altLang="zh-CN" sz="2800" baseline="-25000" dirty="0"/>
              <a:t>dynamic</a:t>
            </a:r>
            <a:r>
              <a:rPr lang="en-US" altLang="zh-CN" sz="2800" dirty="0"/>
              <a:t> = ½ *Capacitive load * </a:t>
            </a:r>
            <a:r>
              <a:rPr lang="en-US" altLang="zh-CN" sz="2800" dirty="0" err="1"/>
              <a:t>Voltage</a:t>
            </a:r>
            <a:r>
              <a:rPr lang="en-US" altLang="zh-CN" sz="2800" baseline="30000" dirty="0" err="1"/>
              <a:t>2</a:t>
            </a:r>
            <a:r>
              <a:rPr lang="en-US" altLang="zh-CN" sz="2800" dirty="0"/>
              <a:t> * Frequency switched</a:t>
            </a:r>
          </a:p>
          <a:p>
            <a:pPr lvl="1" eaLnBrk="1" hangingPunct="1"/>
            <a:r>
              <a:rPr lang="en-US" altLang="zh-CN" sz="2800" dirty="0"/>
              <a:t>Energy </a:t>
            </a:r>
            <a:r>
              <a:rPr lang="en-US" altLang="zh-CN" sz="2800" baseline="-25000" dirty="0"/>
              <a:t>dynamic</a:t>
            </a:r>
            <a:r>
              <a:rPr lang="en-US" altLang="zh-CN" sz="2800" dirty="0"/>
              <a:t> = Capacitive load * </a:t>
            </a:r>
            <a:r>
              <a:rPr lang="en-US" altLang="zh-CN" sz="2800" dirty="0" err="1"/>
              <a:t>Voltage</a:t>
            </a:r>
            <a:r>
              <a:rPr lang="en-US" altLang="zh-CN" sz="2800" baseline="30000" dirty="0" err="1"/>
              <a:t>2</a:t>
            </a:r>
            <a:r>
              <a:rPr lang="en-US" altLang="zh-CN" sz="2800" dirty="0"/>
              <a:t> </a:t>
            </a:r>
          </a:p>
          <a:p>
            <a:pPr eaLnBrk="1" hangingPunct="1"/>
            <a:endParaRPr lang="en-US" altLang="zh-CN" sz="3200" dirty="0">
              <a:solidFill>
                <a:srgbClr val="0000FF"/>
              </a:solidFill>
            </a:endParaRPr>
          </a:p>
          <a:p>
            <a:pPr eaLnBrk="1" hangingPunct="1"/>
            <a:r>
              <a:rPr lang="en-US" altLang="zh-CN" sz="3200" dirty="0">
                <a:solidFill>
                  <a:srgbClr val="0000FF"/>
                </a:solidFill>
              </a:rPr>
              <a:t>Static power:</a:t>
            </a:r>
            <a:r>
              <a:rPr lang="en-US" altLang="zh-CN" sz="3200" dirty="0"/>
              <a:t> power consumption when a transistor is off due to power leakage</a:t>
            </a:r>
          </a:p>
          <a:p>
            <a:pPr lvl="1" eaLnBrk="1" hangingPunct="1"/>
            <a:r>
              <a:rPr lang="en-US" altLang="zh-CN" sz="2800" dirty="0"/>
              <a:t>Power</a:t>
            </a:r>
            <a:r>
              <a:rPr lang="en-US" altLang="zh-CN" sz="2800" baseline="-25000" dirty="0"/>
              <a:t> static</a:t>
            </a:r>
            <a:r>
              <a:rPr lang="en-US" altLang="zh-CN" sz="2800" dirty="0"/>
              <a:t> = current static * Voltage</a:t>
            </a:r>
          </a:p>
          <a:p>
            <a:pPr eaLnBrk="1" hangingPunct="1"/>
            <a:endParaRPr lang="en-US" altLang="zh-CN" sz="3200" dirty="0"/>
          </a:p>
        </p:txBody>
      </p:sp>
    </p:spTree>
  </p:cSld>
  <p:clrMapOvr>
    <a:masterClrMapping/>
  </p:clrMapOvr>
  <p:transition spd="slow">
    <p:random/>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rrowheads="1"/>
          </p:cNvSpPr>
          <p:nvPr>
            <p:ph type="title"/>
          </p:nvPr>
        </p:nvSpPr>
        <p:spPr>
          <a:xfrm>
            <a:off x="2150165" y="0"/>
            <a:ext cx="7929562" cy="762000"/>
          </a:xfrm>
        </p:spPr>
        <p:txBody>
          <a:bodyPr/>
          <a:lstStyle/>
          <a:p>
            <a:pPr eaLnBrk="1" hangingPunct="1"/>
            <a:r>
              <a:rPr lang="en-US" altLang="zh-CN" sz="4000" dirty="0">
                <a:solidFill>
                  <a:schemeClr val="bg1"/>
                </a:solidFill>
              </a:rPr>
              <a:t>Arithmetic and Harmonic Mean</a:t>
            </a:r>
            <a:endParaRPr lang="en-US" altLang="zh-CN" sz="4000" dirty="0">
              <a:solidFill>
                <a:schemeClr val="bg1"/>
              </a:solidFill>
              <a:latin typeface="Arial Narrow" pitchFamily="34" charset="0"/>
            </a:endParaRPr>
          </a:p>
        </p:txBody>
      </p:sp>
      <p:sp>
        <p:nvSpPr>
          <p:cNvPr id="62467" name="Rectangle 3"/>
          <p:cNvSpPr>
            <a:spLocks noGrp="1" noRot="1" noChangeArrowheads="1"/>
          </p:cNvSpPr>
          <p:nvPr>
            <p:ph idx="1"/>
          </p:nvPr>
        </p:nvSpPr>
        <p:spPr>
          <a:xfrm>
            <a:off x="1991544" y="1322388"/>
            <a:ext cx="8111307" cy="4266852"/>
          </a:xfrm>
        </p:spPr>
        <p:txBody>
          <a:bodyPr/>
          <a:lstStyle/>
          <a:p>
            <a:pPr eaLnBrk="1" hangingPunct="1"/>
            <a:r>
              <a:rPr lang="en-US" altLang="zh-CN" sz="2800">
                <a:solidFill>
                  <a:schemeClr val="tx2"/>
                </a:solidFill>
                <a:latin typeface="Comic Sans MS" pitchFamily="66" charset="0"/>
              </a:rPr>
              <a:t>Total Execution Time:</a:t>
            </a:r>
            <a:r>
              <a:rPr lang="en-US" altLang="zh-CN" sz="2800">
                <a:latin typeface="Comic Sans MS" pitchFamily="66" charset="0"/>
              </a:rPr>
              <a:t> </a:t>
            </a:r>
            <a:r>
              <a:rPr lang="en-US" altLang="zh-CN" sz="2800" u="sng">
                <a:solidFill>
                  <a:srgbClr val="0000FF"/>
                </a:solidFill>
                <a:latin typeface="Comic Sans MS" pitchFamily="66" charset="0"/>
              </a:rPr>
              <a:t>A Consistent Summary Measure</a:t>
            </a:r>
            <a:endParaRPr lang="en-US" altLang="zh-CN" sz="2400" u="sng">
              <a:solidFill>
                <a:srgbClr val="0000FF"/>
              </a:solidFill>
              <a:latin typeface="Comic Sans MS" pitchFamily="66" charset="0"/>
            </a:endParaRPr>
          </a:p>
          <a:p>
            <a:pPr lvl="1" eaLnBrk="1" hangingPunct="1"/>
            <a:r>
              <a:rPr lang="en-US" altLang="zh-CN" sz="2000" b="1">
                <a:solidFill>
                  <a:srgbClr val="FD0128"/>
                </a:solidFill>
                <a:latin typeface="Comic Sans MS" pitchFamily="66" charset="0"/>
              </a:rPr>
              <a:t>Arithmetic mean</a:t>
            </a:r>
            <a:r>
              <a:rPr lang="en-US" altLang="zh-CN" sz="2000" b="1">
                <a:solidFill>
                  <a:srgbClr val="000000"/>
                </a:solidFill>
                <a:latin typeface="Comic Sans MS" pitchFamily="66" charset="0"/>
              </a:rPr>
              <a:t> is the average of the execution time that tracks total execution time.</a:t>
            </a:r>
          </a:p>
          <a:p>
            <a:pPr eaLnBrk="1" hangingPunct="1"/>
            <a:endParaRPr lang="en-US" altLang="zh-CN" sz="2400" b="1">
              <a:solidFill>
                <a:srgbClr val="000000"/>
              </a:solidFill>
              <a:latin typeface="Comic Sans MS" pitchFamily="66" charset="0"/>
            </a:endParaRPr>
          </a:p>
          <a:p>
            <a:pPr eaLnBrk="1" hangingPunct="1"/>
            <a:endParaRPr lang="en-US" altLang="zh-CN" sz="2400" b="1">
              <a:solidFill>
                <a:srgbClr val="000000"/>
              </a:solidFill>
              <a:latin typeface="Comic Sans MS" pitchFamily="66" charset="0"/>
            </a:endParaRPr>
          </a:p>
          <a:p>
            <a:pPr lvl="1" eaLnBrk="1" hangingPunct="1"/>
            <a:r>
              <a:rPr lang="en-US" altLang="zh-CN" sz="2000" b="1">
                <a:solidFill>
                  <a:srgbClr val="000000"/>
                </a:solidFill>
                <a:latin typeface="Comic Sans MS" pitchFamily="66" charset="0"/>
              </a:rPr>
              <a:t>If performance is expressed as a </a:t>
            </a:r>
            <a:r>
              <a:rPr lang="en-US" altLang="zh-CN" sz="2000" b="1">
                <a:solidFill>
                  <a:srgbClr val="FD0128"/>
                </a:solidFill>
                <a:latin typeface="Comic Sans MS" pitchFamily="66" charset="0"/>
              </a:rPr>
              <a:t>rate</a:t>
            </a:r>
            <a:r>
              <a:rPr lang="en-US" altLang="zh-CN" sz="2000" b="1">
                <a:solidFill>
                  <a:srgbClr val="000000"/>
                </a:solidFill>
                <a:latin typeface="Comic Sans MS" pitchFamily="66" charset="0"/>
              </a:rPr>
              <a:t>, then the average that tracks total execution time is the </a:t>
            </a:r>
            <a:r>
              <a:rPr lang="en-US" altLang="zh-CN" sz="2000" b="1">
                <a:solidFill>
                  <a:srgbClr val="FD0128"/>
                </a:solidFill>
                <a:latin typeface="Comic Sans MS" pitchFamily="66" charset="0"/>
              </a:rPr>
              <a:t>harmonic mean</a:t>
            </a:r>
            <a:endParaRPr lang="en-US" altLang="zh-CN" b="1">
              <a:solidFill>
                <a:srgbClr val="000000"/>
              </a:solidFill>
              <a:latin typeface="Arial Narrow" pitchFamily="34" charset="0"/>
            </a:endParaRPr>
          </a:p>
          <a:p>
            <a:pPr eaLnBrk="1" hangingPunct="1"/>
            <a:endParaRPr lang="en-US" altLang="zh-CN" i="1">
              <a:latin typeface="MyriadMM-It_400_600_" charset="0"/>
            </a:endParaRPr>
          </a:p>
          <a:p>
            <a:pPr eaLnBrk="1" hangingPunct="1"/>
            <a:endParaRPr lang="en-US" altLang="zh-CN"/>
          </a:p>
        </p:txBody>
      </p:sp>
      <p:pic>
        <p:nvPicPr>
          <p:cNvPr id="62468" name="Picture 4"/>
          <p:cNvPicPr>
            <a:picLocks noChangeAspect="1" noChangeArrowheads="1"/>
          </p:cNvPicPr>
          <p:nvPr/>
        </p:nvPicPr>
        <p:blipFill>
          <a:blip r:embed="rId3"/>
          <a:srcRect/>
          <a:stretch>
            <a:fillRect/>
          </a:stretch>
        </p:blipFill>
        <p:spPr bwMode="auto">
          <a:xfrm>
            <a:off x="5095875" y="3000375"/>
            <a:ext cx="2514600" cy="685800"/>
          </a:xfrm>
          <a:prstGeom prst="rect">
            <a:avLst/>
          </a:prstGeom>
          <a:noFill/>
          <a:ln w="9525">
            <a:noFill/>
            <a:miter lim="800000"/>
            <a:headEnd/>
            <a:tailEnd/>
          </a:ln>
        </p:spPr>
      </p:pic>
      <p:pic>
        <p:nvPicPr>
          <p:cNvPr id="62469" name="Picture 5"/>
          <p:cNvPicPr>
            <a:picLocks noChangeAspect="1" noChangeArrowheads="1"/>
          </p:cNvPicPr>
          <p:nvPr/>
        </p:nvPicPr>
        <p:blipFill>
          <a:blip r:embed="rId4"/>
          <a:srcRect/>
          <a:stretch>
            <a:fillRect/>
          </a:stretch>
        </p:blipFill>
        <p:spPr bwMode="auto">
          <a:xfrm>
            <a:off x="5303838" y="4581525"/>
            <a:ext cx="1752600" cy="1219200"/>
          </a:xfrm>
          <a:prstGeom prst="rect">
            <a:avLst/>
          </a:prstGeom>
          <a:noFill/>
          <a:ln w="9525">
            <a:noFill/>
            <a:miter lim="800000"/>
            <a:headEnd/>
            <a:tailEnd/>
          </a:ln>
        </p:spPr>
      </p:pic>
    </p:spTree>
  </p:cSld>
  <p:clrMapOvr>
    <a:masterClrMapping/>
  </p:clrMapOvr>
  <p:transition spd="slow">
    <p:pull dir="ru"/>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rrowheads="1"/>
          </p:cNvSpPr>
          <p:nvPr>
            <p:ph type="title"/>
          </p:nvPr>
        </p:nvSpPr>
        <p:spPr>
          <a:xfrm>
            <a:off x="1991544" y="0"/>
            <a:ext cx="8676456" cy="762001"/>
          </a:xfrm>
        </p:spPr>
        <p:txBody>
          <a:bodyPr>
            <a:normAutofit/>
          </a:bodyPr>
          <a:lstStyle/>
          <a:p>
            <a:pPr eaLnBrk="1" hangingPunct="1"/>
            <a:r>
              <a:rPr lang="en-US" altLang="zh-CN" sz="4000" dirty="0">
                <a:solidFill>
                  <a:schemeClr val="bg1"/>
                </a:solidFill>
              </a:rPr>
              <a:t>Problems with Arithmetic Mean</a:t>
            </a:r>
            <a:endParaRPr lang="en-US" altLang="zh-CN" sz="4000" dirty="0">
              <a:solidFill>
                <a:schemeClr val="bg1"/>
              </a:solidFill>
              <a:latin typeface="Arial Narrow" pitchFamily="34" charset="0"/>
            </a:endParaRPr>
          </a:p>
        </p:txBody>
      </p:sp>
      <p:sp>
        <p:nvSpPr>
          <p:cNvPr id="63491" name="Rectangle 3"/>
          <p:cNvSpPr>
            <a:spLocks noGrp="1" noRot="1" noChangeArrowheads="1"/>
          </p:cNvSpPr>
          <p:nvPr>
            <p:ph idx="1"/>
          </p:nvPr>
        </p:nvSpPr>
        <p:spPr>
          <a:xfrm>
            <a:off x="1828800" y="1143000"/>
            <a:ext cx="8839200" cy="5486400"/>
          </a:xfrm>
        </p:spPr>
        <p:txBody>
          <a:bodyPr/>
          <a:lstStyle/>
          <a:p>
            <a:pPr eaLnBrk="1" hangingPunct="1"/>
            <a:r>
              <a:rPr lang="en-US" altLang="zh-CN" sz="2400" dirty="0">
                <a:solidFill>
                  <a:srgbClr val="0000FF"/>
                </a:solidFill>
                <a:latin typeface="Comic Sans MS" pitchFamily="66" charset="0"/>
              </a:rPr>
              <a:t>Applications do not have the same </a:t>
            </a:r>
            <a:r>
              <a:rPr lang="en-US" altLang="zh-CN" sz="2400" dirty="0">
                <a:solidFill>
                  <a:srgbClr val="FF0000"/>
                </a:solidFill>
                <a:latin typeface="Comic Sans MS" pitchFamily="66" charset="0"/>
              </a:rPr>
              <a:t>probability</a:t>
            </a:r>
            <a:r>
              <a:rPr lang="en-US" altLang="zh-CN" sz="2400" dirty="0">
                <a:solidFill>
                  <a:srgbClr val="0000FF"/>
                </a:solidFill>
                <a:latin typeface="Comic Sans MS" pitchFamily="66" charset="0"/>
              </a:rPr>
              <a:t> of being run</a:t>
            </a:r>
          </a:p>
          <a:p>
            <a:pPr eaLnBrk="1" hangingPunct="1"/>
            <a:r>
              <a:rPr lang="en-US" altLang="zh-CN" sz="2400" dirty="0">
                <a:solidFill>
                  <a:srgbClr val="0000FF"/>
                </a:solidFill>
                <a:latin typeface="Comic Sans MS" pitchFamily="66" charset="0"/>
              </a:rPr>
              <a:t>Longer programs weigh more heavily in the average</a:t>
            </a:r>
          </a:p>
          <a:p>
            <a:pPr eaLnBrk="1" hangingPunct="1"/>
            <a:r>
              <a:rPr lang="en-US" altLang="zh-CN" sz="2400" dirty="0">
                <a:solidFill>
                  <a:srgbClr val="000000"/>
                </a:solidFill>
                <a:latin typeface="Comic Sans MS" pitchFamily="66" charset="0"/>
              </a:rPr>
              <a:t>For example, two machines timed on two benchmarks</a:t>
            </a:r>
          </a:p>
          <a:p>
            <a:pPr eaLnBrk="1" hangingPunct="1">
              <a:buFont typeface="Wingdings" pitchFamily="2" charset="2"/>
              <a:buNone/>
            </a:pPr>
            <a:r>
              <a:rPr lang="en-US" altLang="zh-CN" sz="2400" dirty="0">
                <a:solidFill>
                  <a:srgbClr val="000000"/>
                </a:solidFill>
                <a:latin typeface="Comic Sans MS" pitchFamily="66" charset="0"/>
              </a:rPr>
              <a:t>                               </a:t>
            </a:r>
            <a:r>
              <a:rPr lang="en-US" altLang="zh-CN" sz="2000" b="1" dirty="0">
                <a:solidFill>
                  <a:srgbClr val="000000"/>
                </a:solidFill>
                <a:latin typeface="Comic Sans MS" pitchFamily="66" charset="0"/>
              </a:rPr>
              <a:t>Machine A                   Machine B</a:t>
            </a:r>
          </a:p>
          <a:p>
            <a:pPr eaLnBrk="1" hangingPunct="1">
              <a:buFont typeface="Wingdings" pitchFamily="2" charset="2"/>
              <a:buNone/>
            </a:pPr>
            <a:r>
              <a:rPr lang="en-US" altLang="zh-CN" sz="2000" b="1" dirty="0">
                <a:solidFill>
                  <a:srgbClr val="000000"/>
                </a:solidFill>
                <a:latin typeface="Comic Sans MS" pitchFamily="66" charset="0"/>
              </a:rPr>
              <a:t>      Program 1        2 seconds (20%)        4 seconds (20%)</a:t>
            </a:r>
          </a:p>
          <a:p>
            <a:pPr eaLnBrk="1" hangingPunct="1">
              <a:buFont typeface="Wingdings" pitchFamily="2" charset="2"/>
              <a:buNone/>
            </a:pPr>
            <a:r>
              <a:rPr lang="en-US" altLang="zh-CN" sz="2000" b="1" dirty="0">
                <a:solidFill>
                  <a:srgbClr val="000000"/>
                </a:solidFill>
                <a:latin typeface="Comic Sans MS" pitchFamily="66" charset="0"/>
              </a:rPr>
              <a:t>      Program 2        12 seconds (80%)       8 seconds (80%)</a:t>
            </a:r>
          </a:p>
          <a:p>
            <a:pPr eaLnBrk="1" hangingPunct="1">
              <a:spcBef>
                <a:spcPct val="50000"/>
              </a:spcBef>
            </a:pPr>
            <a:r>
              <a:rPr lang="en-US" altLang="zh-CN" sz="2400" dirty="0">
                <a:solidFill>
                  <a:srgbClr val="000000"/>
                </a:solidFill>
                <a:latin typeface="Comic Sans MS" pitchFamily="66" charset="0"/>
              </a:rPr>
              <a:t>If we do arithmetic mean, Program 2 “counts more” than Program 1</a:t>
            </a:r>
          </a:p>
          <a:p>
            <a:pPr lvl="1" eaLnBrk="1" hangingPunct="1"/>
            <a:r>
              <a:rPr lang="en-US" altLang="zh-CN" sz="2000" dirty="0">
                <a:solidFill>
                  <a:srgbClr val="000000"/>
                </a:solidFill>
                <a:latin typeface="Comic Sans MS" pitchFamily="66" charset="0"/>
              </a:rPr>
              <a:t>an improvement in Program 2 changes the average more than a proportional improvement in Program 1</a:t>
            </a:r>
          </a:p>
          <a:p>
            <a:pPr eaLnBrk="1" hangingPunct="1"/>
            <a:r>
              <a:rPr lang="en-US" altLang="zh-CN" sz="2400">
                <a:solidFill>
                  <a:srgbClr val="000000"/>
                </a:solidFill>
                <a:latin typeface="Comic Sans MS" pitchFamily="66" charset="0"/>
              </a:rPr>
              <a:t>But perhaps Program 2 is 4 times more likely to run than Program 1</a:t>
            </a:r>
            <a:endParaRPr lang="en-US" altLang="zh-CN"/>
          </a:p>
        </p:txBody>
      </p:sp>
      <p:grpSp>
        <p:nvGrpSpPr>
          <p:cNvPr id="2" name="Group 4"/>
          <p:cNvGrpSpPr>
            <a:grpSpLocks/>
          </p:cNvGrpSpPr>
          <p:nvPr/>
        </p:nvGrpSpPr>
        <p:grpSpPr bwMode="auto">
          <a:xfrm>
            <a:off x="2495550" y="2420938"/>
            <a:ext cx="7162800" cy="762000"/>
            <a:chOff x="672" y="1920"/>
            <a:chExt cx="4512" cy="480"/>
          </a:xfrm>
        </p:grpSpPr>
        <p:sp>
          <p:nvSpPr>
            <p:cNvPr id="63493" name="Line 5"/>
            <p:cNvSpPr>
              <a:spLocks noChangeShapeType="1"/>
            </p:cNvSpPr>
            <p:nvPr/>
          </p:nvSpPr>
          <p:spPr bwMode="auto">
            <a:xfrm>
              <a:off x="672" y="1920"/>
              <a:ext cx="4512" cy="0"/>
            </a:xfrm>
            <a:prstGeom prst="line">
              <a:avLst/>
            </a:prstGeom>
            <a:noFill/>
            <a:ln w="9525">
              <a:solidFill>
                <a:schemeClr val="tx1"/>
              </a:solidFill>
              <a:round/>
              <a:headEnd/>
              <a:tailEnd/>
            </a:ln>
          </p:spPr>
          <p:txBody>
            <a:bodyPr wrap="none" anchor="ctr"/>
            <a:lstStyle/>
            <a:p>
              <a:endParaRPr lang="zh-CN" altLang="en-US"/>
            </a:p>
          </p:txBody>
        </p:sp>
        <p:sp>
          <p:nvSpPr>
            <p:cNvPr id="63494" name="Line 6"/>
            <p:cNvSpPr>
              <a:spLocks noChangeShapeType="1"/>
            </p:cNvSpPr>
            <p:nvPr/>
          </p:nvSpPr>
          <p:spPr bwMode="auto">
            <a:xfrm>
              <a:off x="672" y="2160"/>
              <a:ext cx="4512" cy="0"/>
            </a:xfrm>
            <a:prstGeom prst="line">
              <a:avLst/>
            </a:prstGeom>
            <a:noFill/>
            <a:ln w="9525">
              <a:solidFill>
                <a:schemeClr val="tx1"/>
              </a:solidFill>
              <a:round/>
              <a:headEnd/>
              <a:tailEnd/>
            </a:ln>
          </p:spPr>
          <p:txBody>
            <a:bodyPr wrap="none" anchor="ctr"/>
            <a:lstStyle/>
            <a:p>
              <a:endParaRPr lang="zh-CN" altLang="en-US"/>
            </a:p>
          </p:txBody>
        </p:sp>
        <p:sp>
          <p:nvSpPr>
            <p:cNvPr id="63495" name="Line 7"/>
            <p:cNvSpPr>
              <a:spLocks noChangeShapeType="1"/>
            </p:cNvSpPr>
            <p:nvPr/>
          </p:nvSpPr>
          <p:spPr bwMode="auto">
            <a:xfrm>
              <a:off x="672" y="2400"/>
              <a:ext cx="4512" cy="0"/>
            </a:xfrm>
            <a:prstGeom prst="line">
              <a:avLst/>
            </a:prstGeom>
            <a:noFill/>
            <a:ln w="9525">
              <a:solidFill>
                <a:schemeClr val="tx1"/>
              </a:solidFill>
              <a:round/>
              <a:headEnd/>
              <a:tailEnd/>
            </a:ln>
          </p:spPr>
          <p:txBody>
            <a:bodyPr wrap="none" anchor="ctr"/>
            <a:lstStyle/>
            <a:p>
              <a:endParaRPr lang="zh-CN" altLang="en-US"/>
            </a:p>
          </p:txBody>
        </p:sp>
      </p:grpSp>
    </p:spTree>
  </p:cSld>
  <p:clrMapOvr>
    <a:masterClrMapping/>
  </p:clrMapOvr>
  <p:transition spd="slow">
    <p:pull dir="ru"/>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rrowheads="1"/>
          </p:cNvSpPr>
          <p:nvPr>
            <p:ph type="title"/>
          </p:nvPr>
        </p:nvSpPr>
        <p:spPr>
          <a:xfrm>
            <a:off x="1991544" y="1"/>
            <a:ext cx="8419282" cy="785813"/>
          </a:xfrm>
        </p:spPr>
        <p:txBody>
          <a:bodyPr/>
          <a:lstStyle/>
          <a:p>
            <a:pPr eaLnBrk="1" hangingPunct="1"/>
            <a:r>
              <a:rPr lang="en-US" altLang="zh-CN" sz="4000" dirty="0">
                <a:solidFill>
                  <a:schemeClr val="bg1"/>
                </a:solidFill>
              </a:rPr>
              <a:t>Weighted Execution Time</a:t>
            </a:r>
            <a:endParaRPr lang="en-US" altLang="zh-CN" sz="4000" dirty="0">
              <a:solidFill>
                <a:schemeClr val="bg1"/>
              </a:solidFill>
              <a:latin typeface="Arial Narrow" pitchFamily="34" charset="0"/>
            </a:endParaRPr>
          </a:p>
        </p:txBody>
      </p:sp>
      <p:sp>
        <p:nvSpPr>
          <p:cNvPr id="64515" name="Rectangle 3"/>
          <p:cNvSpPr>
            <a:spLocks noGrp="1" noRot="1" noChangeArrowheads="1"/>
          </p:cNvSpPr>
          <p:nvPr>
            <p:ph idx="1"/>
          </p:nvPr>
        </p:nvSpPr>
        <p:spPr>
          <a:xfrm>
            <a:off x="1809750" y="1285875"/>
            <a:ext cx="8610600" cy="4114800"/>
          </a:xfrm>
        </p:spPr>
        <p:txBody>
          <a:bodyPr/>
          <a:lstStyle/>
          <a:p>
            <a:pPr eaLnBrk="1" hangingPunct="1"/>
            <a:r>
              <a:rPr lang="en-US" altLang="zh-CN" sz="2800">
                <a:solidFill>
                  <a:srgbClr val="000000"/>
                </a:solidFill>
                <a:latin typeface="Comic Sans MS" pitchFamily="66" charset="0"/>
              </a:rPr>
              <a:t>Often, one runs some programs more often than others. Therefore, we should </a:t>
            </a:r>
            <a:r>
              <a:rPr lang="en-US" altLang="zh-CN" sz="2800">
                <a:solidFill>
                  <a:srgbClr val="FD0128"/>
                </a:solidFill>
                <a:latin typeface="Comic Sans MS" pitchFamily="66" charset="0"/>
              </a:rPr>
              <a:t>weight </a:t>
            </a:r>
            <a:r>
              <a:rPr lang="en-US" altLang="zh-CN" sz="2800">
                <a:solidFill>
                  <a:srgbClr val="000000"/>
                </a:solidFill>
                <a:latin typeface="Comic Sans MS" pitchFamily="66" charset="0"/>
              </a:rPr>
              <a:t>the more frequently used programs’ execution time</a:t>
            </a:r>
          </a:p>
          <a:p>
            <a:pPr eaLnBrk="1" hangingPunct="1"/>
            <a:endParaRPr lang="en-US" altLang="zh-CN" sz="2800">
              <a:solidFill>
                <a:srgbClr val="000000"/>
              </a:solidFill>
              <a:latin typeface="Comic Sans MS" pitchFamily="66" charset="0"/>
            </a:endParaRPr>
          </a:p>
          <a:p>
            <a:pPr eaLnBrk="1" hangingPunct="1"/>
            <a:endParaRPr lang="en-US" altLang="zh-CN" sz="2800">
              <a:solidFill>
                <a:srgbClr val="000000"/>
              </a:solidFill>
              <a:latin typeface="Comic Sans MS" pitchFamily="66" charset="0"/>
            </a:endParaRPr>
          </a:p>
          <a:p>
            <a:pPr eaLnBrk="1" hangingPunct="1"/>
            <a:r>
              <a:rPr lang="en-US" altLang="zh-CN" sz="2800">
                <a:solidFill>
                  <a:srgbClr val="FD0128"/>
                </a:solidFill>
                <a:latin typeface="Comic Sans MS" pitchFamily="66" charset="0"/>
              </a:rPr>
              <a:t>Weighted </a:t>
            </a:r>
            <a:r>
              <a:rPr lang="en-US" altLang="zh-CN" sz="2800">
                <a:solidFill>
                  <a:srgbClr val="000000"/>
                </a:solidFill>
                <a:latin typeface="Comic Sans MS" pitchFamily="66" charset="0"/>
              </a:rPr>
              <a:t>Harmonic Mean</a:t>
            </a:r>
            <a:endParaRPr lang="en-US" altLang="zh-CN">
              <a:solidFill>
                <a:srgbClr val="000000"/>
              </a:solidFill>
              <a:latin typeface="Arial Narrow" pitchFamily="34" charset="0"/>
            </a:endParaRPr>
          </a:p>
          <a:p>
            <a:pPr eaLnBrk="1" hangingPunct="1"/>
            <a:endParaRPr lang="en-US" altLang="zh-CN">
              <a:solidFill>
                <a:srgbClr val="000000"/>
              </a:solidFill>
              <a:latin typeface="Arial Narrow" pitchFamily="34" charset="0"/>
            </a:endParaRPr>
          </a:p>
          <a:p>
            <a:pPr eaLnBrk="1" hangingPunct="1"/>
            <a:endParaRPr lang="en-US" altLang="zh-CN"/>
          </a:p>
        </p:txBody>
      </p:sp>
      <p:pic>
        <p:nvPicPr>
          <p:cNvPr id="64516" name="Picture 4"/>
          <p:cNvPicPr>
            <a:picLocks noChangeAspect="1" noChangeArrowheads="1"/>
          </p:cNvPicPr>
          <p:nvPr/>
        </p:nvPicPr>
        <p:blipFill>
          <a:blip r:embed="rId2"/>
          <a:srcRect/>
          <a:stretch>
            <a:fillRect/>
          </a:stretch>
        </p:blipFill>
        <p:spPr bwMode="auto">
          <a:xfrm>
            <a:off x="4524376" y="2786064"/>
            <a:ext cx="3629025" cy="885825"/>
          </a:xfrm>
          <a:prstGeom prst="rect">
            <a:avLst/>
          </a:prstGeom>
          <a:noFill/>
          <a:ln w="9525">
            <a:noFill/>
            <a:miter lim="800000"/>
            <a:headEnd/>
            <a:tailEnd/>
          </a:ln>
        </p:spPr>
      </p:pic>
      <p:pic>
        <p:nvPicPr>
          <p:cNvPr id="64517" name="Picture 5"/>
          <p:cNvPicPr>
            <a:picLocks noChangeAspect="1" noChangeArrowheads="1"/>
          </p:cNvPicPr>
          <p:nvPr/>
        </p:nvPicPr>
        <p:blipFill>
          <a:blip r:embed="rId3"/>
          <a:srcRect/>
          <a:stretch>
            <a:fillRect/>
          </a:stretch>
        </p:blipFill>
        <p:spPr bwMode="auto">
          <a:xfrm>
            <a:off x="5029201" y="4191001"/>
            <a:ext cx="2428875" cy="1628775"/>
          </a:xfrm>
          <a:prstGeom prst="rect">
            <a:avLst/>
          </a:prstGeom>
          <a:noFill/>
          <a:ln w="9525">
            <a:noFill/>
            <a:miter lim="800000"/>
            <a:headEnd/>
            <a:tailEnd/>
          </a:ln>
        </p:spPr>
      </p:pic>
    </p:spTree>
  </p:cSld>
  <p:clrMapOvr>
    <a:masterClrMapping/>
  </p:clrMapOvr>
  <p:transition spd="slow">
    <p:pull dir="ru"/>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rrowheads="1"/>
          </p:cNvSpPr>
          <p:nvPr>
            <p:ph type="title"/>
          </p:nvPr>
        </p:nvSpPr>
        <p:spPr>
          <a:xfrm>
            <a:off x="2063552" y="-171400"/>
            <a:ext cx="7956550" cy="1295400"/>
          </a:xfrm>
        </p:spPr>
        <p:txBody>
          <a:bodyPr/>
          <a:lstStyle/>
          <a:p>
            <a:pPr eaLnBrk="1" hangingPunct="1"/>
            <a:r>
              <a:rPr lang="en-US" altLang="zh-CN" sz="3600" dirty="0">
                <a:solidFill>
                  <a:schemeClr val="bg1"/>
                </a:solidFill>
              </a:rPr>
              <a:t>Using a Weighted Sum </a:t>
            </a:r>
            <a:br>
              <a:rPr lang="en-US" altLang="zh-CN" sz="3600" dirty="0">
                <a:solidFill>
                  <a:schemeClr val="bg1"/>
                </a:solidFill>
              </a:rPr>
            </a:br>
            <a:r>
              <a:rPr lang="en-US" altLang="zh-CN" sz="3600" dirty="0">
                <a:solidFill>
                  <a:schemeClr val="bg1"/>
                </a:solidFill>
              </a:rPr>
              <a:t>(or weighted average)</a:t>
            </a:r>
            <a:endParaRPr lang="en-US" altLang="zh-CN" sz="3600" dirty="0">
              <a:solidFill>
                <a:schemeClr val="bg1"/>
              </a:solidFill>
              <a:latin typeface="Arial Narrow" pitchFamily="34" charset="0"/>
            </a:endParaRPr>
          </a:p>
        </p:txBody>
      </p:sp>
      <p:sp>
        <p:nvSpPr>
          <p:cNvPr id="65539" name="AutoShape 3"/>
          <p:cNvSpPr>
            <a:spLocks noGrp="1" noChangeAspect="1" noChangeArrowheads="1"/>
          </p:cNvSpPr>
          <p:nvPr>
            <p:ph idx="1"/>
          </p:nvPr>
        </p:nvSpPr>
        <p:spPr>
          <a:xfrm>
            <a:off x="2468564" y="3059114"/>
            <a:ext cx="7870825" cy="2320925"/>
          </a:xfrm>
        </p:spPr>
        <p:txBody>
          <a:bodyPr/>
          <a:lstStyle/>
          <a:p>
            <a:pPr eaLnBrk="1" hangingPunct="1">
              <a:buFont typeface="Wingdings" pitchFamily="2" charset="2"/>
              <a:buNone/>
            </a:pPr>
            <a:r>
              <a:rPr lang="en-US" altLang="zh-CN" sz="2800">
                <a:latin typeface="Comic Sans MS" pitchFamily="66" charset="0"/>
              </a:rPr>
              <a:t>Allows us to determine relative performance 10/7.2 = 1.38</a:t>
            </a:r>
          </a:p>
          <a:p>
            <a:pPr eaLnBrk="1" hangingPunct="1">
              <a:buFont typeface="Wingdings" pitchFamily="2" charset="2"/>
              <a:buNone/>
            </a:pPr>
            <a:r>
              <a:rPr lang="en-US" altLang="zh-CN" sz="2800">
                <a:latin typeface="Comic Sans MS" pitchFamily="66" charset="0"/>
              </a:rPr>
              <a:t>--&gt; Machine B is </a:t>
            </a:r>
            <a:r>
              <a:rPr lang="en-US" altLang="zh-CN" sz="2800">
                <a:solidFill>
                  <a:srgbClr val="FF0000"/>
                </a:solidFill>
                <a:latin typeface="Comic Sans MS" pitchFamily="66" charset="0"/>
              </a:rPr>
              <a:t>1.38</a:t>
            </a:r>
            <a:r>
              <a:rPr lang="en-US" altLang="zh-CN" sz="2800">
                <a:latin typeface="Comic Sans MS" pitchFamily="66" charset="0"/>
              </a:rPr>
              <a:t> times faster than Machine A</a:t>
            </a:r>
          </a:p>
          <a:p>
            <a:pPr eaLnBrk="1" hangingPunct="1"/>
            <a:endParaRPr lang="en-US" altLang="zh-CN"/>
          </a:p>
        </p:txBody>
      </p:sp>
      <p:pic>
        <p:nvPicPr>
          <p:cNvPr id="65540" name="Picture 4"/>
          <p:cNvPicPr>
            <a:picLocks noChangeAspect="1" noChangeArrowheads="1"/>
          </p:cNvPicPr>
          <p:nvPr/>
        </p:nvPicPr>
        <p:blipFill>
          <a:blip r:embed="rId2"/>
          <a:srcRect/>
          <a:stretch>
            <a:fillRect/>
          </a:stretch>
        </p:blipFill>
        <p:spPr bwMode="auto">
          <a:xfrm>
            <a:off x="1905001" y="1371601"/>
            <a:ext cx="8524875" cy="1514475"/>
          </a:xfrm>
          <a:prstGeom prst="rect">
            <a:avLst/>
          </a:prstGeom>
          <a:noFill/>
          <a:ln w="9525">
            <a:noFill/>
            <a:miter lim="800000"/>
            <a:headEnd/>
            <a:tailEnd/>
          </a:ln>
        </p:spPr>
      </p:pic>
    </p:spTree>
  </p:cSld>
  <p:clrMapOvr>
    <a:masterClrMapping/>
  </p:clrMapOvr>
  <p:transition spd="slow">
    <p:pull dir="ru"/>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rrowheads="1"/>
          </p:cNvSpPr>
          <p:nvPr>
            <p:ph type="title"/>
          </p:nvPr>
        </p:nvSpPr>
        <p:spPr>
          <a:xfrm>
            <a:off x="1952625" y="1"/>
            <a:ext cx="8256589" cy="836613"/>
          </a:xfrm>
        </p:spPr>
        <p:txBody>
          <a:bodyPr/>
          <a:lstStyle/>
          <a:p>
            <a:pPr eaLnBrk="1" hangingPunct="1"/>
            <a:r>
              <a:rPr lang="en-US" altLang="zh-CN" dirty="0">
                <a:solidFill>
                  <a:schemeClr val="bg1"/>
                </a:solidFill>
              </a:rPr>
              <a:t>Another Solution</a:t>
            </a:r>
            <a:endParaRPr lang="en-US" altLang="zh-CN" b="1" dirty="0">
              <a:solidFill>
                <a:schemeClr val="bg1"/>
              </a:solidFill>
              <a:latin typeface="Arial Narrow" pitchFamily="34" charset="0"/>
            </a:endParaRPr>
          </a:p>
        </p:txBody>
      </p:sp>
      <p:sp>
        <p:nvSpPr>
          <p:cNvPr id="66563" name="Rectangle 3"/>
          <p:cNvSpPr>
            <a:spLocks noGrp="1" noRot="1" noChangeArrowheads="1"/>
          </p:cNvSpPr>
          <p:nvPr>
            <p:ph idx="1"/>
          </p:nvPr>
        </p:nvSpPr>
        <p:spPr>
          <a:xfrm>
            <a:off x="1952625" y="1214438"/>
            <a:ext cx="8382000" cy="4114800"/>
          </a:xfrm>
        </p:spPr>
        <p:txBody>
          <a:bodyPr>
            <a:normAutofit fontScale="92500" lnSpcReduction="10000"/>
          </a:bodyPr>
          <a:lstStyle/>
          <a:p>
            <a:pPr eaLnBrk="1" hangingPunct="1">
              <a:lnSpc>
                <a:spcPct val="90000"/>
              </a:lnSpc>
            </a:pPr>
            <a:r>
              <a:rPr lang="en-US" altLang="zh-CN" sz="2400">
                <a:latin typeface="Comic Sans MS" pitchFamily="66" charset="0"/>
              </a:rPr>
              <a:t>Normalize run time of each program to a reference</a:t>
            </a:r>
            <a:endParaRPr lang="en-US" altLang="zh-CN">
              <a:latin typeface="Arial Narrow" pitchFamily="34" charset="0"/>
            </a:endParaRPr>
          </a:p>
          <a:p>
            <a:pPr eaLnBrk="1" hangingPunct="1">
              <a:lnSpc>
                <a:spcPct val="90000"/>
              </a:lnSpc>
            </a:pPr>
            <a:endParaRPr lang="en-US" altLang="zh-CN"/>
          </a:p>
          <a:p>
            <a:pPr eaLnBrk="1" hangingPunct="1">
              <a:lnSpc>
                <a:spcPct val="90000"/>
              </a:lnSpc>
            </a:pPr>
            <a:endParaRPr lang="en-US" altLang="zh-CN"/>
          </a:p>
          <a:p>
            <a:pPr eaLnBrk="1" hangingPunct="1">
              <a:lnSpc>
                <a:spcPct val="90000"/>
              </a:lnSpc>
            </a:pPr>
            <a:endParaRPr lang="en-US" altLang="zh-CN"/>
          </a:p>
          <a:p>
            <a:pPr eaLnBrk="1" hangingPunct="1">
              <a:lnSpc>
                <a:spcPct val="90000"/>
              </a:lnSpc>
            </a:pPr>
            <a:endParaRPr lang="en-US" altLang="zh-CN"/>
          </a:p>
          <a:p>
            <a:pPr eaLnBrk="1" hangingPunct="1">
              <a:lnSpc>
                <a:spcPct val="90000"/>
              </a:lnSpc>
            </a:pPr>
            <a:endParaRPr lang="en-US" altLang="zh-CN"/>
          </a:p>
          <a:p>
            <a:pPr eaLnBrk="1" hangingPunct="1">
              <a:lnSpc>
                <a:spcPct val="90000"/>
              </a:lnSpc>
            </a:pPr>
            <a:endParaRPr lang="en-US" altLang="zh-CN" sz="2400">
              <a:latin typeface="Comic Sans MS" pitchFamily="66" charset="0"/>
            </a:endParaRPr>
          </a:p>
          <a:p>
            <a:pPr eaLnBrk="1" hangingPunct="1">
              <a:lnSpc>
                <a:spcPct val="90000"/>
              </a:lnSpc>
            </a:pPr>
            <a:r>
              <a:rPr lang="en-US" altLang="zh-CN" sz="2400">
                <a:latin typeface="Comic Sans MS" pitchFamily="66" charset="0"/>
              </a:rPr>
              <a:t>So when we normalize A to B, and average, it looks like A &amp; B are the same.</a:t>
            </a:r>
          </a:p>
          <a:p>
            <a:pPr eaLnBrk="1" hangingPunct="1">
              <a:lnSpc>
                <a:spcPct val="90000"/>
              </a:lnSpc>
            </a:pPr>
            <a:r>
              <a:rPr lang="en-US" altLang="zh-CN" sz="2400">
                <a:latin typeface="Comic Sans MS" pitchFamily="66" charset="0"/>
              </a:rPr>
              <a:t>But when we normalize B to A, it looks like B is 33% better!</a:t>
            </a:r>
            <a:endParaRPr lang="en-US" altLang="zh-CN"/>
          </a:p>
        </p:txBody>
      </p:sp>
      <p:pic>
        <p:nvPicPr>
          <p:cNvPr id="66564" name="Picture 4"/>
          <p:cNvPicPr>
            <a:picLocks noChangeAspect="1" noChangeArrowheads="1"/>
          </p:cNvPicPr>
          <p:nvPr/>
        </p:nvPicPr>
        <p:blipFill>
          <a:blip r:embed="rId2"/>
          <a:srcRect/>
          <a:stretch>
            <a:fillRect/>
          </a:stretch>
        </p:blipFill>
        <p:spPr bwMode="auto">
          <a:xfrm>
            <a:off x="2782888" y="1628775"/>
            <a:ext cx="6838950" cy="2590800"/>
          </a:xfrm>
          <a:prstGeom prst="rect">
            <a:avLst/>
          </a:prstGeom>
          <a:noFill/>
          <a:ln w="9525">
            <a:noFill/>
            <a:miter lim="800000"/>
            <a:headEnd/>
            <a:tailEnd/>
          </a:ln>
        </p:spPr>
      </p:pic>
    </p:spTree>
  </p:cSld>
  <p:clrMapOvr>
    <a:masterClrMapping/>
  </p:clrMapOvr>
  <p:transition spd="slow">
    <p:pull dir="ru"/>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rrowheads="1"/>
          </p:cNvSpPr>
          <p:nvPr>
            <p:ph type="title"/>
          </p:nvPr>
        </p:nvSpPr>
        <p:spPr>
          <a:xfrm>
            <a:off x="3395664" y="0"/>
            <a:ext cx="6880225" cy="654050"/>
          </a:xfrm>
        </p:spPr>
        <p:txBody>
          <a:bodyPr>
            <a:normAutofit fontScale="90000"/>
          </a:bodyPr>
          <a:lstStyle/>
          <a:p>
            <a:pPr eaLnBrk="1" hangingPunct="1"/>
            <a:r>
              <a:rPr lang="en-US" altLang="zh-CN" dirty="0">
                <a:solidFill>
                  <a:schemeClr val="bg1"/>
                </a:solidFill>
              </a:rPr>
              <a:t>Example</a:t>
            </a:r>
          </a:p>
        </p:txBody>
      </p:sp>
      <p:sp>
        <p:nvSpPr>
          <p:cNvPr id="67587" name="Rectangle 5"/>
          <p:cNvSpPr>
            <a:spLocks noGrp="1" noChangeArrowheads="1"/>
          </p:cNvSpPr>
          <p:nvPr>
            <p:ph idx="1"/>
          </p:nvPr>
        </p:nvSpPr>
        <p:spPr>
          <a:xfrm>
            <a:off x="1847851" y="3573463"/>
            <a:ext cx="5121275" cy="2698750"/>
          </a:xfrm>
        </p:spPr>
        <p:txBody>
          <a:bodyPr/>
          <a:lstStyle/>
          <a:p>
            <a:pPr algn="just">
              <a:lnSpc>
                <a:spcPct val="90000"/>
              </a:lnSpc>
              <a:buClr>
                <a:schemeClr val="folHlink"/>
              </a:buClr>
              <a:buSzPct val="90000"/>
              <a:buFont typeface="Monotype Sorts" pitchFamily="2" charset="2"/>
              <a:buNone/>
            </a:pPr>
            <a:r>
              <a:rPr lang="en-US" altLang="zh-CN" sz="2800" b="1" dirty="0">
                <a:solidFill>
                  <a:srgbClr val="FFFFFF"/>
                </a:solidFill>
              </a:rPr>
              <a:t>33744            </a:t>
            </a:r>
            <a:r>
              <a:rPr lang="en-US" altLang="zh-CN" sz="2000" b="1" dirty="0"/>
              <a:t>1             </a:t>
            </a:r>
          </a:p>
          <a:p>
            <a:pPr algn="just">
              <a:lnSpc>
                <a:spcPct val="80000"/>
              </a:lnSpc>
              <a:spcBef>
                <a:spcPct val="0"/>
              </a:spcBef>
              <a:buClr>
                <a:schemeClr val="folHlink"/>
              </a:buClr>
              <a:buSzPct val="90000"/>
              <a:buFont typeface="Monotype Sorts" pitchFamily="2" charset="2"/>
              <a:buNone/>
            </a:pPr>
            <a:r>
              <a:rPr lang="en-US" altLang="zh-CN" sz="2000" b="1" dirty="0"/>
              <a:t>W(B)</a:t>
            </a:r>
            <a:r>
              <a:rPr lang="en-US" altLang="zh-CN" sz="2000" b="1" baseline="-25000" dirty="0"/>
              <a:t>1</a:t>
            </a:r>
            <a:r>
              <a:rPr lang="en-US" altLang="zh-CN" sz="2000" b="1" dirty="0"/>
              <a:t>= </a:t>
            </a:r>
            <a:r>
              <a:rPr lang="en-US" altLang="zh-CN" sz="2000" b="1" dirty="0">
                <a:sym typeface="Symbol" pitchFamily="18" charset="2"/>
              </a:rPr>
              <a:t></a:t>
            </a:r>
            <a:r>
              <a:rPr lang="en-US" altLang="zh-CN" sz="2000" b="1" dirty="0"/>
              <a:t> = 0.909</a:t>
            </a:r>
          </a:p>
          <a:p>
            <a:pPr algn="just">
              <a:lnSpc>
                <a:spcPct val="90000"/>
              </a:lnSpc>
              <a:spcBef>
                <a:spcPct val="0"/>
              </a:spcBef>
              <a:spcAft>
                <a:spcPct val="10000"/>
              </a:spcAft>
              <a:buClr>
                <a:schemeClr val="folHlink"/>
              </a:buClr>
              <a:buSzPct val="90000"/>
              <a:buFont typeface="Monotype Sorts" pitchFamily="2" charset="2"/>
              <a:buNone/>
            </a:pPr>
            <a:r>
              <a:rPr lang="en-US" altLang="zh-CN" sz="2000" b="1" dirty="0"/>
              <a:t>                  10×(1/10</a:t>
            </a:r>
            <a:r>
              <a:rPr lang="zh-CN" altLang="en-US" sz="2000" b="1" dirty="0"/>
              <a:t>＋</a:t>
            </a:r>
            <a:r>
              <a:rPr lang="en-US" altLang="zh-CN" sz="2000" b="1" dirty="0"/>
              <a:t>1/100)</a:t>
            </a:r>
          </a:p>
          <a:p>
            <a:pPr algn="just">
              <a:lnSpc>
                <a:spcPct val="90000"/>
              </a:lnSpc>
              <a:spcBef>
                <a:spcPct val="30000"/>
              </a:spcBef>
              <a:buClr>
                <a:schemeClr val="folHlink"/>
              </a:buClr>
              <a:buSzPct val="90000"/>
              <a:buFont typeface="Monotype Sorts" pitchFamily="2" charset="2"/>
              <a:buNone/>
            </a:pPr>
            <a:r>
              <a:rPr lang="en-US" altLang="zh-CN" sz="2000" b="1" dirty="0"/>
              <a:t>                            1</a:t>
            </a:r>
          </a:p>
          <a:p>
            <a:pPr algn="just">
              <a:lnSpc>
                <a:spcPct val="80000"/>
              </a:lnSpc>
              <a:spcBef>
                <a:spcPct val="0"/>
              </a:spcBef>
              <a:buClr>
                <a:schemeClr val="folHlink"/>
              </a:buClr>
              <a:buSzPct val="90000"/>
              <a:buFont typeface="Monotype Sorts" pitchFamily="2" charset="2"/>
              <a:buNone/>
            </a:pPr>
            <a:r>
              <a:rPr lang="en-US" altLang="zh-CN" sz="2000" b="1" dirty="0"/>
              <a:t>W(B)2= </a:t>
            </a:r>
            <a:r>
              <a:rPr lang="en-US" altLang="zh-CN" sz="2000" b="1" dirty="0">
                <a:sym typeface="Symbol" pitchFamily="18" charset="2"/>
              </a:rPr>
              <a:t></a:t>
            </a:r>
            <a:r>
              <a:rPr lang="en-US" altLang="zh-CN" sz="2000" b="1" dirty="0"/>
              <a:t> = 0.091</a:t>
            </a:r>
          </a:p>
          <a:p>
            <a:pPr algn="just">
              <a:lnSpc>
                <a:spcPct val="90000"/>
              </a:lnSpc>
              <a:spcBef>
                <a:spcPct val="0"/>
              </a:spcBef>
              <a:buClr>
                <a:schemeClr val="folHlink"/>
              </a:buClr>
              <a:buSzPct val="90000"/>
              <a:buFont typeface="Monotype Sorts" pitchFamily="2" charset="2"/>
              <a:buNone/>
            </a:pPr>
            <a:r>
              <a:rPr lang="en-US" altLang="zh-CN" sz="2000" b="1" dirty="0"/>
              <a:t>                 100×(1/10</a:t>
            </a:r>
            <a:r>
              <a:rPr lang="zh-CN" altLang="en-US" sz="2000" b="1" dirty="0"/>
              <a:t>＋</a:t>
            </a:r>
            <a:r>
              <a:rPr lang="en-US" altLang="zh-CN" sz="2000" b="1" dirty="0"/>
              <a:t>1/100)</a:t>
            </a:r>
            <a:endParaRPr lang="en-US" altLang="zh-CN" sz="2400" b="1" dirty="0">
              <a:latin typeface="Helvetica" pitchFamily="34" charset="0"/>
            </a:endParaRPr>
          </a:p>
        </p:txBody>
      </p:sp>
      <p:pic>
        <p:nvPicPr>
          <p:cNvPr id="67588" name="Picture 3"/>
          <p:cNvPicPr>
            <a:picLocks noChangeAspect="1" noChangeArrowheads="1"/>
          </p:cNvPicPr>
          <p:nvPr/>
        </p:nvPicPr>
        <p:blipFill>
          <a:blip r:embed="rId2"/>
          <a:srcRect/>
          <a:stretch>
            <a:fillRect/>
          </a:stretch>
        </p:blipFill>
        <p:spPr bwMode="auto">
          <a:xfrm>
            <a:off x="1847851" y="969963"/>
            <a:ext cx="8534400" cy="2895600"/>
          </a:xfrm>
          <a:prstGeom prst="rect">
            <a:avLst/>
          </a:prstGeom>
          <a:noFill/>
          <a:ln w="9525">
            <a:noFill/>
            <a:miter lim="800000"/>
            <a:headEnd/>
            <a:tailEnd/>
          </a:ln>
        </p:spPr>
      </p:pic>
      <p:pic>
        <p:nvPicPr>
          <p:cNvPr id="67589" name="Picture 4"/>
          <p:cNvPicPr>
            <a:picLocks noChangeAspect="1" noChangeArrowheads="1"/>
          </p:cNvPicPr>
          <p:nvPr/>
        </p:nvPicPr>
        <p:blipFill>
          <a:blip r:embed="rId3"/>
          <a:srcRect/>
          <a:stretch>
            <a:fillRect/>
          </a:stretch>
        </p:blipFill>
        <p:spPr bwMode="auto">
          <a:xfrm>
            <a:off x="6810375" y="4357688"/>
            <a:ext cx="3429000" cy="1422400"/>
          </a:xfrm>
          <a:prstGeom prst="rect">
            <a:avLst/>
          </a:prstGeom>
          <a:noFill/>
          <a:ln w="9525">
            <a:noFill/>
            <a:miter lim="800000"/>
            <a:headEnd type="none" w="sm" len="sm"/>
            <a:tailEnd type="none" w="sm" len="sm"/>
          </a:ln>
        </p:spPr>
      </p:pic>
      <p:sp>
        <p:nvSpPr>
          <p:cNvPr id="67590" name="TextBox 7"/>
          <p:cNvSpPr txBox="1">
            <a:spLocks noChangeArrowheads="1"/>
          </p:cNvSpPr>
          <p:nvPr/>
        </p:nvSpPr>
        <p:spPr bwMode="auto">
          <a:xfrm>
            <a:off x="6738938" y="3857626"/>
            <a:ext cx="3929062" cy="461963"/>
          </a:xfrm>
          <a:prstGeom prst="rect">
            <a:avLst/>
          </a:prstGeom>
          <a:noFill/>
          <a:ln w="9525">
            <a:noFill/>
            <a:miter lim="800000"/>
            <a:headEnd/>
            <a:tailEnd/>
          </a:ln>
        </p:spPr>
        <p:txBody>
          <a:bodyPr>
            <a:spAutoFit/>
          </a:bodyPr>
          <a:lstStyle/>
          <a:p>
            <a:r>
              <a:rPr lang="en-US" altLang="zh-CN" sz="2400"/>
              <a:t>Equal-time weighting </a:t>
            </a:r>
            <a:endParaRPr lang="zh-CN" altLang="en-US" sz="2400"/>
          </a:p>
        </p:txBody>
      </p:sp>
    </p:spTree>
  </p:cSld>
  <p:clrMapOvr>
    <a:masterClrMapping/>
  </p:clrMapOvr>
  <p:transition spd="slow">
    <p:pull dir="ru"/>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rrowheads="1"/>
          </p:cNvSpPr>
          <p:nvPr>
            <p:ph type="title"/>
          </p:nvPr>
        </p:nvSpPr>
        <p:spPr>
          <a:xfrm>
            <a:off x="3125789" y="0"/>
            <a:ext cx="6880225" cy="928688"/>
          </a:xfrm>
        </p:spPr>
        <p:txBody>
          <a:bodyPr/>
          <a:lstStyle/>
          <a:p>
            <a:pPr eaLnBrk="1" hangingPunct="1"/>
            <a:r>
              <a:rPr lang="en-US" altLang="zh-CN" dirty="0">
                <a:solidFill>
                  <a:schemeClr val="bg1"/>
                </a:solidFill>
              </a:rPr>
              <a:t>Geometric Mean</a:t>
            </a:r>
            <a:endParaRPr lang="en-US" altLang="zh-CN" b="1" dirty="0">
              <a:solidFill>
                <a:schemeClr val="bg1"/>
              </a:solidFill>
              <a:latin typeface="Arial Narrow" pitchFamily="34" charset="0"/>
            </a:endParaRPr>
          </a:p>
        </p:txBody>
      </p:sp>
      <p:sp>
        <p:nvSpPr>
          <p:cNvPr id="68611" name="Rectangle 3"/>
          <p:cNvSpPr>
            <a:spLocks noGrp="1" noRot="1" noChangeArrowheads="1"/>
          </p:cNvSpPr>
          <p:nvPr>
            <p:ph idx="1"/>
          </p:nvPr>
        </p:nvSpPr>
        <p:spPr>
          <a:xfrm>
            <a:off x="2095500" y="1285875"/>
            <a:ext cx="7772400" cy="4114800"/>
          </a:xfrm>
        </p:spPr>
        <p:txBody>
          <a:bodyPr/>
          <a:lstStyle/>
          <a:p>
            <a:pPr eaLnBrk="1" hangingPunct="1"/>
            <a:r>
              <a:rPr lang="en-US" altLang="zh-CN" sz="2800">
                <a:latin typeface="Comic Sans MS" pitchFamily="66" charset="0"/>
              </a:rPr>
              <a:t>Used for relative rate or performance numbers</a:t>
            </a:r>
          </a:p>
          <a:p>
            <a:pPr eaLnBrk="1" hangingPunct="1"/>
            <a:endParaRPr lang="en-US" altLang="zh-CN" sz="2800">
              <a:latin typeface="Comic Sans MS" pitchFamily="66" charset="0"/>
            </a:endParaRPr>
          </a:p>
          <a:p>
            <a:pPr eaLnBrk="1" hangingPunct="1"/>
            <a:endParaRPr lang="en-US" altLang="zh-CN" sz="2800">
              <a:latin typeface="Comic Sans MS" pitchFamily="66" charset="0"/>
            </a:endParaRPr>
          </a:p>
          <a:p>
            <a:pPr eaLnBrk="1" hangingPunct="1"/>
            <a:endParaRPr lang="en-US" altLang="zh-CN" sz="2800">
              <a:latin typeface="Comic Sans MS" pitchFamily="66" charset="0"/>
            </a:endParaRPr>
          </a:p>
          <a:p>
            <a:pPr eaLnBrk="1" hangingPunct="1"/>
            <a:r>
              <a:rPr lang="en-US" altLang="zh-CN" sz="2800">
                <a:latin typeface="Comic Sans MS" pitchFamily="66" charset="0"/>
              </a:rPr>
              <a:t>Geometric mean’s nice property</a:t>
            </a:r>
          </a:p>
          <a:p>
            <a:pPr lvl="1" eaLnBrk="1" hangingPunct="1"/>
            <a:r>
              <a:rPr lang="en-US" altLang="zh-CN" u="sng"/>
              <a:t>Geometric mean(Xi)</a:t>
            </a:r>
            <a:r>
              <a:rPr lang="en-US" altLang="zh-CN"/>
              <a:t>                                     </a:t>
            </a:r>
            <a:r>
              <a:rPr lang="en-US" altLang="zh-CN" u="sng"/>
              <a:t>Xi   </a:t>
            </a:r>
            <a:r>
              <a:rPr lang="en-US" altLang="zh-CN"/>
              <a:t>         </a:t>
            </a:r>
          </a:p>
          <a:p>
            <a:pPr lvl="1" eaLnBrk="1" hangingPunct="1">
              <a:spcBef>
                <a:spcPct val="0"/>
              </a:spcBef>
              <a:buFont typeface="Wingdings" pitchFamily="2" charset="2"/>
              <a:buNone/>
            </a:pPr>
            <a:r>
              <a:rPr lang="en-US" altLang="zh-CN"/>
              <a:t>   Geometric mean(Yi)                                     Yi</a:t>
            </a:r>
          </a:p>
        </p:txBody>
      </p:sp>
      <p:pic>
        <p:nvPicPr>
          <p:cNvPr id="68612" name="Picture 5"/>
          <p:cNvPicPr>
            <a:picLocks noChangeAspect="1" noChangeArrowheads="1"/>
          </p:cNvPicPr>
          <p:nvPr/>
        </p:nvPicPr>
        <p:blipFill>
          <a:blip r:embed="rId2"/>
          <a:srcRect/>
          <a:stretch>
            <a:fillRect/>
          </a:stretch>
        </p:blipFill>
        <p:spPr bwMode="auto">
          <a:xfrm>
            <a:off x="3167063" y="2214564"/>
            <a:ext cx="6096000" cy="1214437"/>
          </a:xfrm>
          <a:prstGeom prst="rect">
            <a:avLst/>
          </a:prstGeom>
          <a:noFill/>
          <a:ln w="9525">
            <a:noFill/>
            <a:miter lim="800000"/>
            <a:headEnd/>
            <a:tailEnd/>
          </a:ln>
        </p:spPr>
      </p:pic>
      <p:sp>
        <p:nvSpPr>
          <p:cNvPr id="8" name="TextBox 7"/>
          <p:cNvSpPr txBox="1"/>
          <p:nvPr/>
        </p:nvSpPr>
        <p:spPr>
          <a:xfrm>
            <a:off x="6096000" y="4357689"/>
            <a:ext cx="3790950" cy="523875"/>
          </a:xfrm>
          <a:prstGeom prst="rect">
            <a:avLst/>
          </a:prstGeom>
          <a:noFill/>
        </p:spPr>
        <p:txBody>
          <a:bodyPr wrap="none">
            <a:spAutoFit/>
          </a:bodyPr>
          <a:lstStyle/>
          <a:p>
            <a:pPr>
              <a:defRPr/>
            </a:pPr>
            <a:r>
              <a:rPr lang="en-US" altLang="zh-CN" sz="2800" dirty="0">
                <a:solidFill>
                  <a:schemeClr val="tx1">
                    <a:lumMod val="75000"/>
                    <a:lumOff val="25000"/>
                  </a:schemeClr>
                </a:solidFill>
              </a:rPr>
              <a:t>=Geometric mean(    ) </a:t>
            </a:r>
            <a:endParaRPr lang="zh-CN" altLang="en-US" dirty="0">
              <a:solidFill>
                <a:schemeClr val="tx1">
                  <a:lumMod val="75000"/>
                  <a:lumOff val="25000"/>
                </a:schemeClr>
              </a:solidFill>
            </a:endParaRPr>
          </a:p>
        </p:txBody>
      </p:sp>
    </p:spTree>
  </p:cSld>
  <p:clrMapOvr>
    <a:masterClrMapping/>
  </p:clrMapOvr>
  <p:transition spd="slow">
    <p:pull dir="ru"/>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rrowheads="1"/>
          </p:cNvSpPr>
          <p:nvPr>
            <p:ph type="title"/>
          </p:nvPr>
        </p:nvSpPr>
        <p:spPr>
          <a:xfrm>
            <a:off x="3192463" y="0"/>
            <a:ext cx="6881812" cy="719138"/>
          </a:xfrm>
        </p:spPr>
        <p:txBody>
          <a:bodyPr/>
          <a:lstStyle/>
          <a:p>
            <a:pPr eaLnBrk="1" hangingPunct="1"/>
            <a:r>
              <a:rPr lang="en-US" altLang="zh-CN" dirty="0">
                <a:solidFill>
                  <a:schemeClr val="bg1"/>
                </a:solidFill>
              </a:rPr>
              <a:t>Using Geometric Mean</a:t>
            </a:r>
            <a:endParaRPr lang="en-US" altLang="zh-CN" b="1" dirty="0">
              <a:solidFill>
                <a:schemeClr val="bg1"/>
              </a:solidFill>
              <a:latin typeface="Arial Narrow" pitchFamily="34" charset="0"/>
            </a:endParaRPr>
          </a:p>
        </p:txBody>
      </p:sp>
      <p:sp>
        <p:nvSpPr>
          <p:cNvPr id="69635" name="Rectangle 3"/>
          <p:cNvSpPr>
            <a:spLocks noGrp="1" noRot="1" noChangeArrowheads="1"/>
          </p:cNvSpPr>
          <p:nvPr>
            <p:ph idx="1"/>
          </p:nvPr>
        </p:nvSpPr>
        <p:spPr>
          <a:xfrm>
            <a:off x="2057400" y="3429000"/>
            <a:ext cx="8610600" cy="2736850"/>
          </a:xfrm>
        </p:spPr>
        <p:txBody>
          <a:bodyPr/>
          <a:lstStyle/>
          <a:p>
            <a:pPr eaLnBrk="1" hangingPunct="1"/>
            <a:r>
              <a:rPr lang="en-US" altLang="zh-CN" sz="2800">
                <a:latin typeface="Comic Sans MS" pitchFamily="66" charset="0"/>
              </a:rPr>
              <a:t>Drawback:</a:t>
            </a:r>
          </a:p>
          <a:p>
            <a:pPr lvl="1" eaLnBrk="1" hangingPunct="1"/>
            <a:r>
              <a:rPr lang="en-US" altLang="zh-CN" sz="2400">
                <a:latin typeface="Comic Sans MS" pitchFamily="66" charset="0"/>
              </a:rPr>
              <a:t>Geometric mean does </a:t>
            </a:r>
            <a:r>
              <a:rPr lang="en-US" altLang="zh-CN" sz="2400">
                <a:solidFill>
                  <a:schemeClr val="tx2"/>
                </a:solidFill>
                <a:latin typeface="Comic Sans MS" pitchFamily="66" charset="0"/>
              </a:rPr>
              <a:t>NOT</a:t>
            </a:r>
            <a:r>
              <a:rPr lang="en-US" altLang="zh-CN" sz="2400">
                <a:latin typeface="Comic Sans MS" pitchFamily="66" charset="0"/>
              </a:rPr>
              <a:t> predict run time</a:t>
            </a:r>
          </a:p>
          <a:p>
            <a:pPr eaLnBrk="1" hangingPunct="1"/>
            <a:r>
              <a:rPr lang="en-US" altLang="zh-CN" sz="2800">
                <a:latin typeface="Comic Sans MS" pitchFamily="66" charset="0"/>
              </a:rPr>
              <a:t>Normalizes.</a:t>
            </a:r>
          </a:p>
          <a:p>
            <a:pPr lvl="1" eaLnBrk="1" hangingPunct="1"/>
            <a:r>
              <a:rPr lang="en-US" altLang="zh-CN" sz="2400">
                <a:latin typeface="Comic Sans MS" pitchFamily="66" charset="0"/>
              </a:rPr>
              <a:t>Each application now counts equally.</a:t>
            </a:r>
          </a:p>
          <a:p>
            <a:pPr lvl="1" eaLnBrk="1" hangingPunct="1"/>
            <a:r>
              <a:rPr lang="en-US" altLang="zh-CN" sz="2400">
                <a:solidFill>
                  <a:schemeClr val="tx2"/>
                </a:solidFill>
                <a:latin typeface="Comic Sans MS" pitchFamily="66" charset="0"/>
              </a:rPr>
              <a:t>Advantage:</a:t>
            </a:r>
            <a:r>
              <a:rPr lang="en-US" altLang="zh-CN" sz="2400">
                <a:solidFill>
                  <a:srgbClr val="0000FF"/>
                </a:solidFill>
                <a:latin typeface="Comic Sans MS" pitchFamily="66" charset="0"/>
              </a:rPr>
              <a:t> Irrelevance of the reference computer</a:t>
            </a:r>
            <a:r>
              <a:rPr lang="en-US" altLang="zh-CN" sz="2400">
                <a:latin typeface="Comic Sans MS" pitchFamily="66" charset="0"/>
              </a:rPr>
              <a:t> in relative performance</a:t>
            </a:r>
          </a:p>
          <a:p>
            <a:pPr eaLnBrk="1" hangingPunct="1"/>
            <a:endParaRPr lang="en-US" altLang="zh-CN"/>
          </a:p>
        </p:txBody>
      </p:sp>
      <p:pic>
        <p:nvPicPr>
          <p:cNvPr id="69636" name="Picture 4"/>
          <p:cNvPicPr>
            <a:picLocks noChangeAspect="1" noChangeArrowheads="1"/>
          </p:cNvPicPr>
          <p:nvPr/>
        </p:nvPicPr>
        <p:blipFill>
          <a:blip r:embed="rId2"/>
          <a:srcRect/>
          <a:stretch>
            <a:fillRect/>
          </a:stretch>
        </p:blipFill>
        <p:spPr bwMode="auto">
          <a:xfrm>
            <a:off x="2667000" y="1143000"/>
            <a:ext cx="6838950" cy="2133600"/>
          </a:xfrm>
          <a:prstGeom prst="rect">
            <a:avLst/>
          </a:prstGeom>
          <a:noFill/>
          <a:ln w="9525">
            <a:noFill/>
            <a:miter lim="800000"/>
            <a:headEnd/>
            <a:tailEnd/>
          </a:ln>
        </p:spPr>
      </p:pic>
    </p:spTree>
  </p:cSld>
  <p:clrMapOvr>
    <a:masterClrMapping/>
  </p:clrMapOvr>
  <p:transition spd="slow">
    <p:pull dir="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rrowheads="1"/>
          </p:cNvSpPr>
          <p:nvPr>
            <p:ph type="title"/>
          </p:nvPr>
        </p:nvSpPr>
        <p:spPr>
          <a:xfrm>
            <a:off x="2855914" y="1"/>
            <a:ext cx="7812087" cy="981075"/>
          </a:xfrm>
        </p:spPr>
        <p:txBody>
          <a:bodyPr/>
          <a:lstStyle/>
          <a:p>
            <a:pPr eaLnBrk="1" hangingPunct="1"/>
            <a:r>
              <a:rPr lang="en-US" altLang="zh-CN" sz="3600"/>
              <a:t>Summary of </a:t>
            </a:r>
            <a:r>
              <a:rPr lang="en-US" altLang="zh-CN" sz="3200"/>
              <a:t>comparing performance</a:t>
            </a:r>
          </a:p>
        </p:txBody>
      </p:sp>
      <p:sp>
        <p:nvSpPr>
          <p:cNvPr id="70659" name="Rectangle 3"/>
          <p:cNvSpPr>
            <a:spLocks noGrp="1" noRot="1" noChangeArrowheads="1"/>
          </p:cNvSpPr>
          <p:nvPr>
            <p:ph idx="1"/>
          </p:nvPr>
        </p:nvSpPr>
        <p:spPr>
          <a:xfrm>
            <a:off x="1631504" y="1196752"/>
            <a:ext cx="9361040" cy="5184576"/>
          </a:xfrm>
        </p:spPr>
        <p:txBody>
          <a:bodyPr>
            <a:normAutofit/>
          </a:bodyPr>
          <a:lstStyle/>
          <a:p>
            <a:pPr eaLnBrk="1" hangingPunct="1">
              <a:lnSpc>
                <a:spcPct val="80000"/>
              </a:lnSpc>
            </a:pPr>
            <a:r>
              <a:rPr lang="en-US" altLang="zh-CN" sz="2400" b="1" dirty="0">
                <a:latin typeface="Comic Sans MS" pitchFamily="66" charset="0"/>
              </a:rPr>
              <a:t>Total execution time or arithmetic mean</a:t>
            </a:r>
          </a:p>
          <a:p>
            <a:pPr lvl="1" eaLnBrk="1" hangingPunct="1">
              <a:lnSpc>
                <a:spcPct val="80000"/>
              </a:lnSpc>
            </a:pPr>
            <a:r>
              <a:rPr lang="en-US" altLang="zh-CN" sz="2000" b="1" dirty="0">
                <a:solidFill>
                  <a:srgbClr val="FF0000"/>
                </a:solidFill>
                <a:latin typeface="Comic Sans MS" pitchFamily="66" charset="0"/>
              </a:rPr>
              <a:t>consistent</a:t>
            </a:r>
            <a:r>
              <a:rPr lang="en-US" altLang="zh-CN" sz="2000" b="1" dirty="0">
                <a:latin typeface="Comic Sans MS" pitchFamily="66" charset="0"/>
              </a:rPr>
              <a:t> result</a:t>
            </a:r>
          </a:p>
          <a:p>
            <a:pPr lvl="1" eaLnBrk="1" hangingPunct="1">
              <a:lnSpc>
                <a:spcPct val="80000"/>
              </a:lnSpc>
            </a:pPr>
            <a:r>
              <a:rPr lang="en-US" altLang="zh-CN" sz="2000" b="1" dirty="0">
                <a:latin typeface="Comic Sans MS" pitchFamily="66" charset="0"/>
              </a:rPr>
              <a:t>programs in the workload are </a:t>
            </a:r>
            <a:r>
              <a:rPr lang="en-US" altLang="zh-CN" sz="2000" b="1" dirty="0">
                <a:solidFill>
                  <a:srgbClr val="0000FF"/>
                </a:solidFill>
                <a:latin typeface="Comic Sans MS" pitchFamily="66" charset="0"/>
              </a:rPr>
              <a:t>NOT</a:t>
            </a:r>
            <a:r>
              <a:rPr lang="en-US" altLang="zh-CN" sz="2000" b="1" dirty="0">
                <a:latin typeface="Comic Sans MS" pitchFamily="66" charset="0"/>
              </a:rPr>
              <a:t> always run an equal number of times</a:t>
            </a:r>
            <a:endParaRPr lang="en-US" altLang="zh-CN" sz="2400" dirty="0">
              <a:latin typeface="Comic Sans MS" pitchFamily="66" charset="0"/>
            </a:endParaRPr>
          </a:p>
          <a:p>
            <a:pPr eaLnBrk="1" hangingPunct="1">
              <a:lnSpc>
                <a:spcPct val="80000"/>
              </a:lnSpc>
            </a:pPr>
            <a:r>
              <a:rPr lang="en-US" altLang="zh-CN" sz="2400" b="1" dirty="0">
                <a:latin typeface="Comic Sans MS" pitchFamily="66" charset="0"/>
              </a:rPr>
              <a:t>Weighted arithmetic mean</a:t>
            </a:r>
            <a:endParaRPr lang="en-US" altLang="zh-CN" sz="2800" b="1" dirty="0">
              <a:latin typeface="Comic Sans MS" pitchFamily="66" charset="0"/>
            </a:endParaRPr>
          </a:p>
          <a:p>
            <a:pPr lvl="1" eaLnBrk="1" hangingPunct="1">
              <a:lnSpc>
                <a:spcPct val="80000"/>
              </a:lnSpc>
            </a:pPr>
            <a:r>
              <a:rPr lang="en-US" altLang="zh-CN" sz="2000" b="1" dirty="0">
                <a:latin typeface="Comic Sans MS" pitchFamily="66" charset="0"/>
              </a:rPr>
              <a:t>take into account the frequency of use in the workload</a:t>
            </a:r>
          </a:p>
          <a:p>
            <a:pPr lvl="1" eaLnBrk="1" hangingPunct="1">
              <a:lnSpc>
                <a:spcPct val="80000"/>
              </a:lnSpc>
            </a:pPr>
            <a:r>
              <a:rPr lang="en-US" altLang="zh-CN" sz="2000" b="1" dirty="0">
                <a:latin typeface="Comic Sans MS" pitchFamily="66" charset="0"/>
              </a:rPr>
              <a:t>solution </a:t>
            </a:r>
            <a:r>
              <a:rPr lang="en-US" altLang="zh-CN" sz="2000" b="1" dirty="0">
                <a:solidFill>
                  <a:srgbClr val="0000FF"/>
                </a:solidFill>
                <a:latin typeface="Comic Sans MS" pitchFamily="66" charset="0"/>
              </a:rPr>
              <a:t>depends on which machine is the reference</a:t>
            </a:r>
            <a:r>
              <a:rPr lang="en-US" altLang="zh-CN" sz="2400" b="1" dirty="0">
                <a:solidFill>
                  <a:srgbClr val="0000FF"/>
                </a:solidFill>
                <a:latin typeface="Comic Sans MS" pitchFamily="66" charset="0"/>
              </a:rPr>
              <a:t>.</a:t>
            </a:r>
          </a:p>
          <a:p>
            <a:pPr eaLnBrk="1" hangingPunct="1">
              <a:lnSpc>
                <a:spcPct val="90000"/>
              </a:lnSpc>
            </a:pPr>
            <a:r>
              <a:rPr lang="en-US" altLang="zh-CN" sz="2800" b="1" dirty="0">
                <a:latin typeface="Comic Sans MS" pitchFamily="66" charset="0"/>
              </a:rPr>
              <a:t>Normalized Geometric Mean---</a:t>
            </a:r>
            <a:r>
              <a:rPr lang="en-US" altLang="zh-CN" sz="2800" b="1" dirty="0">
                <a:solidFill>
                  <a:srgbClr val="FF0000"/>
                </a:solidFill>
                <a:latin typeface="Comic Sans MS" pitchFamily="66" charset="0"/>
              </a:rPr>
              <a:t>SPEC Ratio</a:t>
            </a:r>
          </a:p>
          <a:p>
            <a:pPr lvl="1" eaLnBrk="1" hangingPunct="1">
              <a:lnSpc>
                <a:spcPct val="90000"/>
              </a:lnSpc>
            </a:pPr>
            <a:r>
              <a:rPr lang="en-US" altLang="zh-CN" sz="2000" b="1" dirty="0">
                <a:solidFill>
                  <a:srgbClr val="FF0000"/>
                </a:solidFill>
                <a:latin typeface="Comic Sans MS" pitchFamily="66" charset="0"/>
              </a:rPr>
              <a:t>consistent</a:t>
            </a:r>
            <a:r>
              <a:rPr lang="en-US" altLang="zh-CN" sz="2000" b="1" dirty="0">
                <a:latin typeface="Comic Sans MS" pitchFamily="66" charset="0"/>
              </a:rPr>
              <a:t> result, no matter which machine is the reference.</a:t>
            </a:r>
          </a:p>
          <a:p>
            <a:pPr lvl="1" eaLnBrk="1" hangingPunct="1">
              <a:lnSpc>
                <a:spcPct val="90000"/>
              </a:lnSpc>
            </a:pPr>
            <a:r>
              <a:rPr lang="en-US" altLang="zh-CN" sz="2000" b="1" dirty="0">
                <a:latin typeface="Comic Sans MS" pitchFamily="66" charset="0"/>
              </a:rPr>
              <a:t>Geometric mean does </a:t>
            </a:r>
            <a:r>
              <a:rPr lang="en-US" altLang="zh-CN" sz="2000" b="1" dirty="0">
                <a:solidFill>
                  <a:srgbClr val="0000FF"/>
                </a:solidFill>
                <a:latin typeface="Comic Sans MS" pitchFamily="66" charset="0"/>
              </a:rPr>
              <a:t>NOT predict run time</a:t>
            </a:r>
          </a:p>
          <a:p>
            <a:pPr eaLnBrk="1" hangingPunct="1">
              <a:lnSpc>
                <a:spcPct val="90000"/>
              </a:lnSpc>
            </a:pPr>
            <a:r>
              <a:rPr lang="en-US" altLang="zh-CN" sz="2800" dirty="0"/>
              <a:t>Ideal solution : </a:t>
            </a:r>
            <a:r>
              <a:rPr lang="en-US" altLang="zh-CN" sz="2800" dirty="0">
                <a:solidFill>
                  <a:srgbClr val="0000FF"/>
                </a:solidFill>
                <a:latin typeface="Comic Sans MS" pitchFamily="66" charset="0"/>
              </a:rPr>
              <a:t>Measure a real workload and weight the programs according to their frequency of execution.</a:t>
            </a:r>
            <a:r>
              <a:rPr lang="en-US" altLang="zh-CN" sz="2800" dirty="0">
                <a:solidFill>
                  <a:srgbClr val="0000FF"/>
                </a:solidFill>
              </a:rPr>
              <a:t> </a:t>
            </a:r>
          </a:p>
          <a:p>
            <a:pPr eaLnBrk="1" hangingPunct="1">
              <a:lnSpc>
                <a:spcPct val="90000"/>
              </a:lnSpc>
            </a:pPr>
            <a:r>
              <a:rPr lang="en-US" altLang="zh-CN" sz="2400" b="1" dirty="0">
                <a:solidFill>
                  <a:srgbClr val="FD0128"/>
                </a:solidFill>
              </a:rPr>
              <a:t>What really matters is how YOUR application performs</a:t>
            </a:r>
            <a:endParaRPr lang="en-US" altLang="zh-CN" dirty="0">
              <a:solidFill>
                <a:srgbClr val="000000"/>
              </a:solidFill>
            </a:endParaRPr>
          </a:p>
          <a:p>
            <a:pPr eaLnBrk="1" hangingPunct="1">
              <a:lnSpc>
                <a:spcPct val="90000"/>
              </a:lnSpc>
            </a:pPr>
            <a:endParaRPr lang="en-US" altLang="zh-CN" sz="2800" dirty="0"/>
          </a:p>
        </p:txBody>
      </p:sp>
    </p:spTree>
  </p:cSld>
  <p:clrMapOvr>
    <a:masterClrMapping/>
  </p:clrMapOvr>
  <p:transition spd="slow">
    <p:pull dir="ru"/>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rrowheads="1"/>
          </p:cNvSpPr>
          <p:nvPr>
            <p:ph type="title"/>
          </p:nvPr>
        </p:nvSpPr>
        <p:spPr>
          <a:xfrm>
            <a:off x="2855913" y="152400"/>
            <a:ext cx="7613650" cy="685800"/>
          </a:xfrm>
        </p:spPr>
        <p:txBody>
          <a:bodyPr/>
          <a:lstStyle/>
          <a:p>
            <a:pPr eaLnBrk="1" hangingPunct="1"/>
            <a:r>
              <a:rPr lang="en-US" altLang="zh-CN" sz="3600" dirty="0">
                <a:solidFill>
                  <a:schemeClr val="bg1"/>
                </a:solidFill>
              </a:rPr>
              <a:t>New SPEC Performance Numbers</a:t>
            </a:r>
            <a:endParaRPr lang="en-US" altLang="zh-CN" sz="3600" dirty="0">
              <a:solidFill>
                <a:schemeClr val="bg1"/>
              </a:solidFill>
              <a:latin typeface="Arial Narrow" pitchFamily="34" charset="0"/>
            </a:endParaRPr>
          </a:p>
        </p:txBody>
      </p:sp>
      <p:sp>
        <p:nvSpPr>
          <p:cNvPr id="71683" name="Rectangle 3"/>
          <p:cNvSpPr>
            <a:spLocks noGrp="1" noRot="1" noChangeArrowheads="1"/>
          </p:cNvSpPr>
          <p:nvPr>
            <p:ph idx="1"/>
          </p:nvPr>
        </p:nvSpPr>
        <p:spPr>
          <a:xfrm>
            <a:off x="1457477" y="1268760"/>
            <a:ext cx="8839200" cy="4800600"/>
          </a:xfrm>
        </p:spPr>
        <p:txBody>
          <a:bodyPr/>
          <a:lstStyle/>
          <a:p>
            <a:pPr eaLnBrk="1" hangingPunct="1"/>
            <a:r>
              <a:rPr lang="en-US" altLang="zh-CN" sz="2800" dirty="0">
                <a:solidFill>
                  <a:srgbClr val="000000"/>
                </a:solidFill>
                <a:latin typeface="Comic Sans MS" pitchFamily="66" charset="0"/>
              </a:rPr>
              <a:t>Geometric Mean of 12 (</a:t>
            </a:r>
            <a:r>
              <a:rPr lang="en-US" altLang="zh-CN" sz="2800" dirty="0" err="1">
                <a:solidFill>
                  <a:srgbClr val="000000"/>
                </a:solidFill>
                <a:latin typeface="Comic Sans MS" pitchFamily="66" charset="0"/>
              </a:rPr>
              <a:t>SpecInt</a:t>
            </a:r>
            <a:r>
              <a:rPr lang="en-US" altLang="zh-CN" sz="2800" dirty="0">
                <a:solidFill>
                  <a:srgbClr val="000000"/>
                </a:solidFill>
                <a:latin typeface="Comic Sans MS" pitchFamily="66" charset="0"/>
              </a:rPr>
              <a:t>) and 14 (</a:t>
            </a:r>
            <a:r>
              <a:rPr lang="en-US" altLang="zh-CN" sz="2800" dirty="0" err="1">
                <a:solidFill>
                  <a:srgbClr val="000000"/>
                </a:solidFill>
                <a:latin typeface="Comic Sans MS" pitchFamily="66" charset="0"/>
              </a:rPr>
              <a:t>SpecFP</a:t>
            </a:r>
            <a:r>
              <a:rPr lang="en-US" altLang="zh-CN" sz="2800" dirty="0">
                <a:solidFill>
                  <a:srgbClr val="000000"/>
                </a:solidFill>
                <a:latin typeface="Comic Sans MS" pitchFamily="66" charset="0"/>
              </a:rPr>
              <a:t>) Benchmarks</a:t>
            </a:r>
          </a:p>
          <a:p>
            <a:pPr lvl="1" eaLnBrk="1" hangingPunct="1"/>
            <a:r>
              <a:rPr lang="en-US" altLang="zh-CN" sz="2400" dirty="0">
                <a:solidFill>
                  <a:srgbClr val="000000"/>
                </a:solidFill>
                <a:latin typeface="Comic Sans MS" pitchFamily="66" charset="0"/>
              </a:rPr>
              <a:t>Performance measured against SPARC 10/40</a:t>
            </a:r>
          </a:p>
          <a:p>
            <a:pPr eaLnBrk="1" hangingPunct="1"/>
            <a:r>
              <a:rPr lang="en-US" altLang="zh-CN" sz="2800" dirty="0">
                <a:solidFill>
                  <a:srgbClr val="000000"/>
                </a:solidFill>
                <a:latin typeface="Comic Sans MS" pitchFamily="66" charset="0"/>
              </a:rPr>
              <a:t>2000 Performance Numbers (Microprocessor Report, Dec. 2000)</a:t>
            </a:r>
          </a:p>
          <a:p>
            <a:pPr eaLnBrk="1" hangingPunct="1"/>
            <a:endParaRPr lang="en-US" altLang="zh-CN" dirty="0"/>
          </a:p>
        </p:txBody>
      </p:sp>
      <p:pic>
        <p:nvPicPr>
          <p:cNvPr id="71684" name="Picture 4"/>
          <p:cNvPicPr>
            <a:picLocks noChangeAspect="1" noChangeArrowheads="1"/>
          </p:cNvPicPr>
          <p:nvPr/>
        </p:nvPicPr>
        <p:blipFill>
          <a:blip r:embed="rId2"/>
          <a:srcRect/>
          <a:stretch>
            <a:fillRect/>
          </a:stretch>
        </p:blipFill>
        <p:spPr bwMode="auto">
          <a:xfrm>
            <a:off x="1805139" y="3669060"/>
            <a:ext cx="8143875" cy="1876425"/>
          </a:xfrm>
          <a:prstGeom prst="rect">
            <a:avLst/>
          </a:prstGeom>
          <a:noFill/>
          <a:ln w="9525">
            <a:noFill/>
            <a:miter lim="800000"/>
            <a:headEnd/>
            <a:tailEnd/>
          </a:ln>
        </p:spPr>
      </p:pic>
    </p:spTree>
  </p:cSld>
  <p:clrMapOvr>
    <a:masterClrMapping/>
  </p:clrMapOvr>
  <p:transition spd="slow">
    <p:pull dir="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rrowheads="1"/>
          </p:cNvSpPr>
          <p:nvPr>
            <p:ph type="title"/>
          </p:nvPr>
        </p:nvSpPr>
        <p:spPr/>
        <p:txBody>
          <a:bodyPr/>
          <a:lstStyle/>
          <a:p>
            <a:pPr eaLnBrk="1" hangingPunct="1"/>
            <a:r>
              <a:rPr lang="en-US" altLang="zh-CN"/>
              <a:t>Rule of Thumb</a:t>
            </a:r>
          </a:p>
        </p:txBody>
      </p:sp>
      <p:sp>
        <p:nvSpPr>
          <p:cNvPr id="78851" name="Rectangle 3"/>
          <p:cNvSpPr>
            <a:spLocks noGrp="1" noRot="1" noChangeArrowheads="1"/>
          </p:cNvSpPr>
          <p:nvPr>
            <p:ph idx="1"/>
          </p:nvPr>
        </p:nvSpPr>
        <p:spPr>
          <a:xfrm>
            <a:off x="839416" y="1412776"/>
            <a:ext cx="10515600" cy="5063271"/>
          </a:xfrm>
        </p:spPr>
        <p:txBody>
          <a:bodyPr/>
          <a:lstStyle/>
          <a:p>
            <a:pPr eaLnBrk="1" hangingPunct="1"/>
            <a:r>
              <a:rPr lang="en-US" altLang="zh-CN" b="1" dirty="0">
                <a:solidFill>
                  <a:srgbClr val="0000FF"/>
                </a:solidFill>
              </a:rPr>
              <a:t>10% reduction of voltage yields</a:t>
            </a:r>
          </a:p>
          <a:p>
            <a:pPr lvl="1" eaLnBrk="1" hangingPunct="1"/>
            <a:r>
              <a:rPr lang="en-US" altLang="zh-CN" b="1" dirty="0"/>
              <a:t>10% reduction in frequency</a:t>
            </a:r>
          </a:p>
          <a:p>
            <a:pPr lvl="1" eaLnBrk="1" hangingPunct="1"/>
            <a:r>
              <a:rPr lang="en-US" altLang="zh-CN" b="1" dirty="0"/>
              <a:t>30% reduction in power</a:t>
            </a:r>
          </a:p>
          <a:p>
            <a:pPr lvl="1" eaLnBrk="1" hangingPunct="1"/>
            <a:r>
              <a:rPr lang="en-US" altLang="zh-CN" b="1" dirty="0"/>
              <a:t>Less than 10% reduction in performance</a:t>
            </a:r>
          </a:p>
          <a:p>
            <a:pPr eaLnBrk="1" hangingPunct="1"/>
            <a:endParaRPr lang="en-US" altLang="zh-CN" dirty="0"/>
          </a:p>
        </p:txBody>
      </p:sp>
      <p:graphicFrame>
        <p:nvGraphicFramePr>
          <p:cNvPr id="144388" name="Group 4"/>
          <p:cNvGraphicFramePr>
            <a:graphicFrameLocks noGrp="1"/>
          </p:cNvGraphicFramePr>
          <p:nvPr>
            <p:extLst>
              <p:ext uri="{D42A27DB-BD31-4B8C-83A1-F6EECF244321}">
                <p14:modId xmlns:p14="http://schemas.microsoft.com/office/powerpoint/2010/main" val="4154217912"/>
              </p:ext>
            </p:extLst>
          </p:nvPr>
        </p:nvGraphicFramePr>
        <p:xfrm>
          <a:off x="1775520" y="4079494"/>
          <a:ext cx="8352928" cy="1057763"/>
        </p:xfrm>
        <a:graphic>
          <a:graphicData uri="http://schemas.openxmlformats.org/drawingml/2006/table">
            <a:tbl>
              <a:tblPr/>
              <a:tblGrid>
                <a:gridCol w="2088641">
                  <a:extLst>
                    <a:ext uri="{9D8B030D-6E8A-4147-A177-3AD203B41FA5}">
                      <a16:colId xmlns:a16="http://schemas.microsoft.com/office/drawing/2014/main" val="20000"/>
                    </a:ext>
                  </a:extLst>
                </a:gridCol>
                <a:gridCol w="2088641">
                  <a:extLst>
                    <a:ext uri="{9D8B030D-6E8A-4147-A177-3AD203B41FA5}">
                      <a16:colId xmlns:a16="http://schemas.microsoft.com/office/drawing/2014/main" val="20001"/>
                    </a:ext>
                  </a:extLst>
                </a:gridCol>
                <a:gridCol w="1715436">
                  <a:extLst>
                    <a:ext uri="{9D8B030D-6E8A-4147-A177-3AD203B41FA5}">
                      <a16:colId xmlns:a16="http://schemas.microsoft.com/office/drawing/2014/main" val="20002"/>
                    </a:ext>
                  </a:extLst>
                </a:gridCol>
                <a:gridCol w="2460210">
                  <a:extLst>
                    <a:ext uri="{9D8B030D-6E8A-4147-A177-3AD203B41FA5}">
                      <a16:colId xmlns:a16="http://schemas.microsoft.com/office/drawing/2014/main" val="20003"/>
                    </a:ext>
                  </a:extLst>
                </a:gridCol>
              </a:tblGrid>
              <a:tr h="576064">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dirty="0">
                          <a:ln>
                            <a:noFill/>
                          </a:ln>
                          <a:solidFill>
                            <a:schemeClr val="tx1"/>
                          </a:solidFill>
                          <a:effectLst/>
                          <a:latin typeface="Arial" pitchFamily="34" charset="0"/>
                          <a:ea typeface="宋体" pitchFamily="2" charset="-122"/>
                        </a:rPr>
                        <a:t>Voltage </a:t>
                      </a:r>
                    </a:p>
                  </a:txBody>
                  <a:tcPr horzOverflow="overflow">
                    <a:lnL w="28575" cap="flat" cmpd="sng" algn="ctr">
                      <a:solidFill>
                        <a:schemeClr val="tx1"/>
                      </a:solidFill>
                      <a:prstDash val="solid"/>
                      <a:round/>
                      <a:headEnd type="none" w="med" len="med"/>
                      <a:tailEnd type="none" w="lg" len="med"/>
                    </a:lnL>
                    <a:lnR w="12700" cap="flat" cmpd="sng" algn="ctr">
                      <a:solidFill>
                        <a:schemeClr val="tx1"/>
                      </a:solidFill>
                      <a:prstDash val="solid"/>
                      <a:round/>
                      <a:headEnd type="none" w="med" len="med"/>
                      <a:tailEnd type="none" w="lg" len="med"/>
                    </a:lnR>
                    <a:lnT w="28575" cap="flat" cmpd="sng" algn="ctr">
                      <a:solidFill>
                        <a:schemeClr val="tx1"/>
                      </a:solidFill>
                      <a:prstDash val="solid"/>
                      <a:round/>
                      <a:headEnd type="none" w="med" len="med"/>
                      <a:tailEnd type="none" w="lg" len="med"/>
                    </a:lnT>
                    <a:lnB w="12700" cap="flat" cmpd="sng" algn="ctr">
                      <a:solidFill>
                        <a:schemeClr val="tx1"/>
                      </a:solidFill>
                      <a:prstDash val="solid"/>
                      <a:round/>
                      <a:headEnd type="none" w="med" len="med"/>
                      <a:tailEnd type="none" w="lg"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Arial" pitchFamily="34" charset="0"/>
                          <a:ea typeface="宋体" pitchFamily="2" charset="-122"/>
                        </a:rPr>
                        <a:t>Frequency</a:t>
                      </a:r>
                    </a:p>
                  </a:txBody>
                  <a:tcPr horzOverflow="overflow">
                    <a:lnL w="12700" cap="flat" cmpd="sng" algn="ctr">
                      <a:solidFill>
                        <a:schemeClr val="tx1"/>
                      </a:solidFill>
                      <a:prstDash val="solid"/>
                      <a:round/>
                      <a:headEnd type="none" w="med" len="med"/>
                      <a:tailEnd type="none" w="lg" len="med"/>
                    </a:lnL>
                    <a:lnR w="12700" cap="flat" cmpd="sng" algn="ctr">
                      <a:solidFill>
                        <a:schemeClr val="tx1"/>
                      </a:solidFill>
                      <a:prstDash val="solid"/>
                      <a:round/>
                      <a:headEnd type="none" w="med" len="med"/>
                      <a:tailEnd type="none" w="lg" len="med"/>
                    </a:lnR>
                    <a:lnT w="28575" cap="flat" cmpd="sng" algn="ctr">
                      <a:solidFill>
                        <a:schemeClr val="tx1"/>
                      </a:solidFill>
                      <a:prstDash val="solid"/>
                      <a:round/>
                      <a:headEnd type="none" w="med" len="med"/>
                      <a:tailEnd type="none" w="lg" len="med"/>
                    </a:lnT>
                    <a:lnB w="12700" cap="flat" cmpd="sng" algn="ctr">
                      <a:solidFill>
                        <a:schemeClr val="tx1"/>
                      </a:solidFill>
                      <a:prstDash val="solid"/>
                      <a:round/>
                      <a:headEnd type="none" w="med" len="med"/>
                      <a:tailEnd type="none" w="lg"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Arial" pitchFamily="34" charset="0"/>
                          <a:ea typeface="宋体" pitchFamily="2" charset="-122"/>
                        </a:rPr>
                        <a:t>Power </a:t>
                      </a:r>
                    </a:p>
                  </a:txBody>
                  <a:tcPr horzOverflow="overflow">
                    <a:lnL w="12700" cap="flat" cmpd="sng" algn="ctr">
                      <a:solidFill>
                        <a:schemeClr val="tx1"/>
                      </a:solidFill>
                      <a:prstDash val="solid"/>
                      <a:round/>
                      <a:headEnd type="none" w="med" len="med"/>
                      <a:tailEnd type="none" w="lg" len="med"/>
                    </a:lnL>
                    <a:lnR w="12700" cap="flat" cmpd="sng" algn="ctr">
                      <a:solidFill>
                        <a:schemeClr val="tx1"/>
                      </a:solidFill>
                      <a:prstDash val="solid"/>
                      <a:round/>
                      <a:headEnd type="none" w="med" len="med"/>
                      <a:tailEnd type="none" w="lg" len="med"/>
                    </a:lnR>
                    <a:lnT w="28575" cap="flat" cmpd="sng" algn="ctr">
                      <a:solidFill>
                        <a:schemeClr val="tx1"/>
                      </a:solidFill>
                      <a:prstDash val="solid"/>
                      <a:round/>
                      <a:headEnd type="none" w="med" len="med"/>
                      <a:tailEnd type="none" w="lg" len="med"/>
                    </a:lnT>
                    <a:lnB w="12700" cap="flat" cmpd="sng" algn="ctr">
                      <a:solidFill>
                        <a:schemeClr val="tx1"/>
                      </a:solidFill>
                      <a:prstDash val="solid"/>
                      <a:round/>
                      <a:headEnd type="none" w="med" len="med"/>
                      <a:tailEnd type="none" w="lg"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Arial" pitchFamily="34" charset="0"/>
                          <a:ea typeface="宋体" pitchFamily="2" charset="-122"/>
                        </a:rPr>
                        <a:t>Performance</a:t>
                      </a:r>
                    </a:p>
                  </a:txBody>
                  <a:tcPr horzOverflow="overflow">
                    <a:lnL w="12700" cap="flat" cmpd="sng" algn="ctr">
                      <a:solidFill>
                        <a:schemeClr val="tx1"/>
                      </a:solidFill>
                      <a:prstDash val="solid"/>
                      <a:round/>
                      <a:headEnd type="none" w="med" len="med"/>
                      <a:tailEnd type="none" w="lg" len="med"/>
                    </a:lnL>
                    <a:lnR w="28575" cap="flat" cmpd="sng" algn="ctr">
                      <a:solidFill>
                        <a:schemeClr val="tx1"/>
                      </a:solidFill>
                      <a:prstDash val="solid"/>
                      <a:round/>
                      <a:headEnd type="none" w="med" len="med"/>
                      <a:tailEnd type="none" w="lg" len="med"/>
                    </a:lnR>
                    <a:lnT w="28575" cap="flat" cmpd="sng" algn="ctr">
                      <a:solidFill>
                        <a:schemeClr val="tx1"/>
                      </a:solidFill>
                      <a:prstDash val="solid"/>
                      <a:round/>
                      <a:headEnd type="none" w="med" len="med"/>
                      <a:tailEnd type="none" w="lg" len="med"/>
                    </a:lnT>
                    <a:lnB w="12700" cap="flat" cmpd="sng" algn="ctr">
                      <a:solidFill>
                        <a:schemeClr val="tx1"/>
                      </a:solidFill>
                      <a:prstDash val="solid"/>
                      <a:round/>
                      <a:headEnd type="none" w="med" len="med"/>
                      <a:tailEnd type="none" w="lg" len="med"/>
                    </a:lnB>
                    <a:lnTlToBr>
                      <a:noFill/>
                    </a:lnTlToBr>
                    <a:lnBlToTr>
                      <a:noFill/>
                    </a:lnBlToTr>
                    <a:noFill/>
                  </a:tcPr>
                </a:tc>
                <a:extLst>
                  <a:ext uri="{0D108BD9-81ED-4DB2-BD59-A6C34878D82A}">
                    <a16:rowId xmlns:a16="http://schemas.microsoft.com/office/drawing/2014/main" val="10000"/>
                  </a:ext>
                </a:extLst>
              </a:tr>
              <a:tr h="481699">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dirty="0">
                          <a:ln>
                            <a:noFill/>
                          </a:ln>
                          <a:solidFill>
                            <a:schemeClr val="tx1"/>
                          </a:solidFill>
                          <a:effectLst/>
                          <a:latin typeface="Arial" pitchFamily="34" charset="0"/>
                          <a:ea typeface="宋体" pitchFamily="2" charset="-122"/>
                        </a:rPr>
                        <a:t>1%</a:t>
                      </a:r>
                    </a:p>
                  </a:txBody>
                  <a:tcPr horzOverflow="overflow">
                    <a:lnL w="28575" cap="flat" cmpd="sng" algn="ctr">
                      <a:solidFill>
                        <a:schemeClr val="tx1"/>
                      </a:solidFill>
                      <a:prstDash val="solid"/>
                      <a:round/>
                      <a:headEnd type="none" w="med" len="med"/>
                      <a:tailEnd type="none" w="lg" len="med"/>
                    </a:lnL>
                    <a:lnR w="12700" cap="flat" cmpd="sng" algn="ctr">
                      <a:solidFill>
                        <a:schemeClr val="tx1"/>
                      </a:solidFill>
                      <a:prstDash val="solid"/>
                      <a:round/>
                      <a:headEnd type="none" w="med" len="med"/>
                      <a:tailEnd type="none" w="lg" len="med"/>
                    </a:lnR>
                    <a:lnT w="12700" cap="flat" cmpd="sng" algn="ctr">
                      <a:solidFill>
                        <a:schemeClr val="tx1"/>
                      </a:solidFill>
                      <a:prstDash val="solid"/>
                      <a:round/>
                      <a:headEnd type="none" w="med" len="med"/>
                      <a:tailEnd type="none" w="lg" len="med"/>
                    </a:lnT>
                    <a:lnB w="28575" cap="flat" cmpd="sng" algn="ctr">
                      <a:solidFill>
                        <a:schemeClr val="tx1"/>
                      </a:solidFill>
                      <a:prstDash val="solid"/>
                      <a:round/>
                      <a:headEnd type="none" w="med" len="med"/>
                      <a:tailEnd type="none" w="lg"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Arial" pitchFamily="34" charset="0"/>
                          <a:ea typeface="宋体" pitchFamily="2" charset="-122"/>
                        </a:rPr>
                        <a:t>1%</a:t>
                      </a:r>
                    </a:p>
                  </a:txBody>
                  <a:tcPr horzOverflow="overflow">
                    <a:lnL w="12700" cap="flat" cmpd="sng" algn="ctr">
                      <a:solidFill>
                        <a:schemeClr val="tx1"/>
                      </a:solidFill>
                      <a:prstDash val="solid"/>
                      <a:round/>
                      <a:headEnd type="none" w="med" len="med"/>
                      <a:tailEnd type="none" w="lg" len="med"/>
                    </a:lnL>
                    <a:lnR w="12700" cap="flat" cmpd="sng" algn="ctr">
                      <a:solidFill>
                        <a:schemeClr val="tx1"/>
                      </a:solidFill>
                      <a:prstDash val="solid"/>
                      <a:round/>
                      <a:headEnd type="none" w="med" len="med"/>
                      <a:tailEnd type="none" w="lg" len="med"/>
                    </a:lnR>
                    <a:lnT w="12700" cap="flat" cmpd="sng" algn="ctr">
                      <a:solidFill>
                        <a:schemeClr val="tx1"/>
                      </a:solidFill>
                      <a:prstDash val="solid"/>
                      <a:round/>
                      <a:headEnd type="none" w="med" len="med"/>
                      <a:tailEnd type="none" w="lg" len="med"/>
                    </a:lnT>
                    <a:lnB w="28575" cap="flat" cmpd="sng" algn="ctr">
                      <a:solidFill>
                        <a:schemeClr val="tx1"/>
                      </a:solidFill>
                      <a:prstDash val="solid"/>
                      <a:round/>
                      <a:headEnd type="none" w="med" len="med"/>
                      <a:tailEnd type="none" w="lg"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a:ln>
                            <a:noFill/>
                          </a:ln>
                          <a:solidFill>
                            <a:schemeClr val="tx1"/>
                          </a:solidFill>
                          <a:effectLst/>
                          <a:latin typeface="Arial" pitchFamily="34" charset="0"/>
                          <a:ea typeface="宋体" pitchFamily="2" charset="-122"/>
                        </a:rPr>
                        <a:t>3%</a:t>
                      </a:r>
                    </a:p>
                  </a:txBody>
                  <a:tcPr horzOverflow="overflow">
                    <a:lnL w="12700" cap="flat" cmpd="sng" algn="ctr">
                      <a:solidFill>
                        <a:schemeClr val="tx1"/>
                      </a:solidFill>
                      <a:prstDash val="solid"/>
                      <a:round/>
                      <a:headEnd type="none" w="med" len="med"/>
                      <a:tailEnd type="none" w="lg" len="med"/>
                    </a:lnL>
                    <a:lnR w="12700" cap="flat" cmpd="sng" algn="ctr">
                      <a:solidFill>
                        <a:schemeClr val="tx1"/>
                      </a:solidFill>
                      <a:prstDash val="solid"/>
                      <a:round/>
                      <a:headEnd type="none" w="med" len="med"/>
                      <a:tailEnd type="none" w="lg" len="med"/>
                    </a:lnR>
                    <a:lnT w="12700" cap="flat" cmpd="sng" algn="ctr">
                      <a:solidFill>
                        <a:schemeClr val="tx1"/>
                      </a:solidFill>
                      <a:prstDash val="solid"/>
                      <a:round/>
                      <a:headEnd type="none" w="med" len="med"/>
                      <a:tailEnd type="none" w="lg" len="med"/>
                    </a:lnT>
                    <a:lnB w="28575" cap="flat" cmpd="sng" algn="ctr">
                      <a:solidFill>
                        <a:schemeClr val="tx1"/>
                      </a:solidFill>
                      <a:prstDash val="solid"/>
                      <a:round/>
                      <a:headEnd type="none" w="med" len="med"/>
                      <a:tailEnd type="none" w="lg"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en-US" altLang="zh-CN" sz="2400" b="1" i="0" u="none" strike="noStrike" cap="none" normalizeH="0" baseline="0" dirty="0">
                          <a:ln>
                            <a:noFill/>
                          </a:ln>
                          <a:solidFill>
                            <a:schemeClr val="tx1"/>
                          </a:solidFill>
                          <a:effectLst/>
                          <a:latin typeface="Arial" pitchFamily="34" charset="0"/>
                          <a:ea typeface="宋体" pitchFamily="2" charset="-122"/>
                        </a:rPr>
                        <a:t>0.66%</a:t>
                      </a:r>
                    </a:p>
                  </a:txBody>
                  <a:tcPr horzOverflow="overflow">
                    <a:lnL w="12700" cap="flat" cmpd="sng" algn="ctr">
                      <a:solidFill>
                        <a:schemeClr val="tx1"/>
                      </a:solidFill>
                      <a:prstDash val="solid"/>
                      <a:round/>
                      <a:headEnd type="none" w="med" len="med"/>
                      <a:tailEnd type="none" w="lg" len="med"/>
                    </a:lnL>
                    <a:lnR w="28575" cap="flat" cmpd="sng" algn="ctr">
                      <a:solidFill>
                        <a:schemeClr val="tx1"/>
                      </a:solidFill>
                      <a:prstDash val="solid"/>
                      <a:round/>
                      <a:headEnd type="none" w="med" len="med"/>
                      <a:tailEnd type="none" w="lg" len="med"/>
                    </a:lnR>
                    <a:lnT w="12700" cap="flat" cmpd="sng" algn="ctr">
                      <a:solidFill>
                        <a:schemeClr val="tx1"/>
                      </a:solidFill>
                      <a:prstDash val="solid"/>
                      <a:round/>
                      <a:headEnd type="none" w="med" len="med"/>
                      <a:tailEnd type="none" w="lg" len="med"/>
                    </a:lnT>
                    <a:lnB w="28575" cap="flat" cmpd="sng" algn="ctr">
                      <a:solidFill>
                        <a:schemeClr val="tx1"/>
                      </a:solidFill>
                      <a:prstDash val="solid"/>
                      <a:round/>
                      <a:headEnd type="none" w="med" len="med"/>
                      <a:tailEnd type="none" w="lg"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44405" name="Text Box 21"/>
          <p:cNvSpPr txBox="1">
            <a:spLocks noChangeArrowheads="1"/>
          </p:cNvSpPr>
          <p:nvPr/>
        </p:nvSpPr>
        <p:spPr bwMode="auto">
          <a:xfrm>
            <a:off x="1055440" y="3401593"/>
            <a:ext cx="3409950" cy="396875"/>
          </a:xfrm>
          <a:prstGeom prst="rect">
            <a:avLst/>
          </a:prstGeom>
          <a:noFill/>
          <a:ln w="19050" algn="ctr">
            <a:noFill/>
            <a:miter lim="800000"/>
            <a:headEnd/>
            <a:tailEnd type="none" w="lg" len="med"/>
          </a:ln>
          <a:effectLst/>
        </p:spPr>
        <p:txBody>
          <a:bodyPr>
            <a:spAutoFit/>
          </a:bodyPr>
          <a:lstStyle/>
          <a:p>
            <a:pPr algn="l">
              <a:spcBef>
                <a:spcPct val="50000"/>
              </a:spcBef>
              <a:defRPr/>
            </a:pPr>
            <a:r>
              <a:rPr lang="en-US" altLang="zh-CN" sz="2000" b="1" dirty="0">
                <a:effectLst>
                  <a:outerShdw blurRad="38100" dist="38100" dir="2700000" algn="tl">
                    <a:srgbClr val="C0C0C0"/>
                  </a:outerShdw>
                </a:effectLst>
              </a:rPr>
              <a:t>Rule of Thumb</a:t>
            </a:r>
          </a:p>
        </p:txBody>
      </p:sp>
    </p:spTree>
  </p:cSld>
  <p:clrMapOvr>
    <a:masterClrMapping/>
  </p:clrMapOvr>
  <p:transition spd="slow">
    <p:random/>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rrowheads="1"/>
          </p:cNvSpPr>
          <p:nvPr>
            <p:ph type="title"/>
          </p:nvPr>
        </p:nvSpPr>
        <p:spPr>
          <a:xfrm>
            <a:off x="2927351" y="0"/>
            <a:ext cx="7542213" cy="1066800"/>
          </a:xfrm>
        </p:spPr>
        <p:txBody>
          <a:bodyPr/>
          <a:lstStyle/>
          <a:p>
            <a:pPr eaLnBrk="1" hangingPunct="1"/>
            <a:r>
              <a:rPr lang="en-US" altLang="zh-CN" sz="3600" dirty="0">
                <a:solidFill>
                  <a:schemeClr val="bg1"/>
                </a:solidFill>
              </a:rPr>
              <a:t>New SPEC Performance Numbers</a:t>
            </a:r>
          </a:p>
        </p:txBody>
      </p:sp>
      <p:sp>
        <p:nvSpPr>
          <p:cNvPr id="72707" name="Rectangle 3"/>
          <p:cNvSpPr>
            <a:spLocks noGrp="1" noRot="1" noChangeArrowheads="1"/>
          </p:cNvSpPr>
          <p:nvPr>
            <p:ph idx="1"/>
          </p:nvPr>
        </p:nvSpPr>
        <p:spPr>
          <a:xfrm>
            <a:off x="2082800" y="1203325"/>
            <a:ext cx="8256588" cy="1987550"/>
          </a:xfrm>
        </p:spPr>
        <p:txBody>
          <a:bodyPr>
            <a:normAutofit lnSpcReduction="10000"/>
          </a:bodyPr>
          <a:lstStyle/>
          <a:p>
            <a:pPr eaLnBrk="1" hangingPunct="1">
              <a:lnSpc>
                <a:spcPct val="90000"/>
              </a:lnSpc>
            </a:pPr>
            <a:r>
              <a:rPr lang="en-US" altLang="zh-CN" sz="2800">
                <a:solidFill>
                  <a:srgbClr val="000000"/>
                </a:solidFill>
                <a:latin typeface="Comic Sans MS" pitchFamily="66" charset="0"/>
              </a:rPr>
              <a:t>Geometric Mean of 12 (SpecInt) and 14 (SpecFP) Benchmarks</a:t>
            </a:r>
          </a:p>
          <a:p>
            <a:pPr lvl="1" eaLnBrk="1" hangingPunct="1">
              <a:lnSpc>
                <a:spcPct val="90000"/>
              </a:lnSpc>
            </a:pPr>
            <a:r>
              <a:rPr lang="en-US" altLang="zh-CN" sz="2400">
                <a:solidFill>
                  <a:srgbClr val="000000"/>
                </a:solidFill>
                <a:latin typeface="Comic Sans MS" pitchFamily="66" charset="0"/>
              </a:rPr>
              <a:t>Performance measured against SPARC 10/40</a:t>
            </a:r>
          </a:p>
          <a:p>
            <a:pPr eaLnBrk="1" hangingPunct="1">
              <a:lnSpc>
                <a:spcPct val="90000"/>
              </a:lnSpc>
            </a:pPr>
            <a:r>
              <a:rPr lang="en-US" altLang="zh-CN" sz="2800">
                <a:solidFill>
                  <a:srgbClr val="000000"/>
                </a:solidFill>
                <a:latin typeface="Comic Sans MS" pitchFamily="66" charset="0"/>
              </a:rPr>
              <a:t>2001 Performance Numbers (Microprocessor Report, Aug. 2001)</a:t>
            </a:r>
            <a:endParaRPr lang="en-US" altLang="zh-CN" sz="2800">
              <a:solidFill>
                <a:srgbClr val="000000"/>
              </a:solidFill>
              <a:latin typeface="Arial Narrow" pitchFamily="34" charset="0"/>
            </a:endParaRPr>
          </a:p>
          <a:p>
            <a:pPr eaLnBrk="1" hangingPunct="1">
              <a:lnSpc>
                <a:spcPct val="90000"/>
              </a:lnSpc>
            </a:pPr>
            <a:endParaRPr lang="en-US" altLang="zh-CN">
              <a:solidFill>
                <a:srgbClr val="000000"/>
              </a:solidFill>
              <a:latin typeface="Arial Narrow" pitchFamily="34" charset="0"/>
            </a:endParaRPr>
          </a:p>
          <a:p>
            <a:pPr eaLnBrk="1" hangingPunct="1">
              <a:lnSpc>
                <a:spcPct val="90000"/>
              </a:lnSpc>
            </a:pPr>
            <a:endParaRPr lang="en-US" altLang="zh-CN"/>
          </a:p>
        </p:txBody>
      </p:sp>
      <p:pic>
        <p:nvPicPr>
          <p:cNvPr id="72708" name="Picture 4"/>
          <p:cNvPicPr>
            <a:picLocks noChangeAspect="1" noChangeArrowheads="1"/>
          </p:cNvPicPr>
          <p:nvPr/>
        </p:nvPicPr>
        <p:blipFill>
          <a:blip r:embed="rId2"/>
          <a:srcRect/>
          <a:stretch>
            <a:fillRect/>
          </a:stretch>
        </p:blipFill>
        <p:spPr bwMode="auto">
          <a:xfrm>
            <a:off x="1905001" y="3886200"/>
            <a:ext cx="8181975" cy="1981200"/>
          </a:xfrm>
          <a:prstGeom prst="rect">
            <a:avLst/>
          </a:prstGeom>
          <a:noFill/>
          <a:ln w="9525">
            <a:noFill/>
            <a:miter lim="800000"/>
            <a:headEnd/>
            <a:tailEnd/>
          </a:ln>
        </p:spPr>
      </p:pic>
    </p:spTree>
  </p:cSld>
  <p:clrMapOvr>
    <a:masterClrMapping/>
  </p:clrMapOvr>
  <p:transition spd="slow">
    <p:pull dir="ru"/>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rrowheads="1"/>
          </p:cNvSpPr>
          <p:nvPr>
            <p:ph type="title"/>
          </p:nvPr>
        </p:nvSpPr>
        <p:spPr>
          <a:xfrm>
            <a:off x="2452663" y="0"/>
            <a:ext cx="7823226" cy="654050"/>
          </a:xfrm>
        </p:spPr>
        <p:txBody>
          <a:bodyPr>
            <a:normAutofit fontScale="90000"/>
          </a:bodyPr>
          <a:lstStyle/>
          <a:p>
            <a:pPr eaLnBrk="1" hangingPunct="1"/>
            <a:r>
              <a:rPr lang="en-US" altLang="zh-CN" dirty="0"/>
              <a:t>Homework for Chapter 1</a:t>
            </a:r>
          </a:p>
        </p:txBody>
      </p:sp>
      <p:sp>
        <p:nvSpPr>
          <p:cNvPr id="36867" name="Rectangle 3"/>
          <p:cNvSpPr>
            <a:spLocks noGrp="1" noRot="1" noChangeArrowheads="1"/>
          </p:cNvSpPr>
          <p:nvPr>
            <p:ph idx="1"/>
          </p:nvPr>
        </p:nvSpPr>
        <p:spPr>
          <a:xfrm>
            <a:off x="1809750" y="1000125"/>
            <a:ext cx="8610600" cy="5214938"/>
          </a:xfrm>
        </p:spPr>
        <p:txBody>
          <a:bodyPr/>
          <a:lstStyle/>
          <a:p>
            <a:pPr eaLnBrk="1" hangingPunct="1">
              <a:lnSpc>
                <a:spcPct val="90000"/>
              </a:lnSpc>
            </a:pPr>
            <a:r>
              <a:rPr lang="en-US" altLang="zh-CN" sz="2800" dirty="0"/>
              <a:t>Read the section of 1.7(Putting it all together) and 1.9 (Fallacies and Pitfalls)</a:t>
            </a:r>
          </a:p>
          <a:p>
            <a:pPr eaLnBrk="1" hangingPunct="1">
              <a:lnSpc>
                <a:spcPct val="90000"/>
              </a:lnSpc>
            </a:pPr>
            <a:r>
              <a:rPr lang="en-US" altLang="zh-CN" sz="2800" dirty="0">
                <a:solidFill>
                  <a:srgbClr val="FF0000"/>
                </a:solidFill>
              </a:rPr>
              <a:t>Due time</a:t>
            </a:r>
            <a:r>
              <a:rPr lang="en-US" altLang="zh-CN" sz="2800">
                <a:solidFill>
                  <a:srgbClr val="FF0000"/>
                </a:solidFill>
              </a:rPr>
              <a:t>:  xxx,   </a:t>
            </a:r>
            <a:r>
              <a:rPr lang="en-US" altLang="zh-CN" sz="2800" dirty="0">
                <a:solidFill>
                  <a:srgbClr val="FF0000"/>
                </a:solidFill>
              </a:rPr>
              <a:t>11:55pm.</a:t>
            </a:r>
            <a:r>
              <a:rPr lang="en-US" altLang="zh-CN" sz="2800" dirty="0"/>
              <a:t> </a:t>
            </a:r>
          </a:p>
          <a:p>
            <a:pPr eaLnBrk="1" hangingPunct="1">
              <a:lnSpc>
                <a:spcPct val="90000"/>
              </a:lnSpc>
            </a:pPr>
            <a:r>
              <a:rPr lang="en-US" altLang="zh-CN" sz="2800" dirty="0">
                <a:latin typeface="Comic Sans MS" pitchFamily="66" charset="0"/>
              </a:rPr>
              <a:t>Do the homework </a:t>
            </a:r>
            <a:r>
              <a:rPr lang="en-US" altLang="zh-CN" sz="2800" dirty="0">
                <a:solidFill>
                  <a:schemeClr val="hlink"/>
                </a:solidFill>
                <a:latin typeface="Comic Sans MS" pitchFamily="66" charset="0"/>
              </a:rPr>
              <a:t>in English</a:t>
            </a:r>
            <a:r>
              <a:rPr lang="en-US" altLang="zh-CN" sz="2800" dirty="0">
                <a:latin typeface="Comic Sans MS" pitchFamily="66" charset="0"/>
              </a:rPr>
              <a:t>. </a:t>
            </a:r>
          </a:p>
          <a:p>
            <a:pPr eaLnBrk="1" hangingPunct="1">
              <a:lnSpc>
                <a:spcPct val="90000"/>
              </a:lnSpc>
            </a:pPr>
            <a:r>
              <a:rPr lang="en-US" altLang="zh-CN" sz="2800" dirty="0">
                <a:latin typeface="Comic Sans MS" pitchFamily="66" charset="0"/>
              </a:rPr>
              <a:t>Submit it  to course website.</a:t>
            </a:r>
          </a:p>
          <a:p>
            <a:pPr eaLnBrk="1" hangingPunct="1">
              <a:lnSpc>
                <a:spcPct val="90000"/>
              </a:lnSpc>
            </a:pPr>
            <a:r>
              <a:rPr lang="en-US" altLang="zh-CN" sz="2800" dirty="0" err="1">
                <a:solidFill>
                  <a:srgbClr val="0000FF"/>
                </a:solidFill>
                <a:latin typeface="Comic Sans MS" pitchFamily="66" charset="0"/>
              </a:rPr>
              <a:t>STID_name_hw1.pdf</a:t>
            </a:r>
            <a:r>
              <a:rPr lang="en-US" altLang="zh-CN" sz="2800" dirty="0">
                <a:latin typeface="Comic Sans MS" pitchFamily="66" charset="0"/>
              </a:rPr>
              <a:t> , </a:t>
            </a:r>
            <a:r>
              <a:rPr lang="en-US" altLang="zh-CN" sz="2800" dirty="0">
                <a:solidFill>
                  <a:srgbClr val="FF0000"/>
                </a:solidFill>
                <a:latin typeface="Comic Sans MS" pitchFamily="66" charset="0"/>
              </a:rPr>
              <a:t>NOT</a:t>
            </a:r>
            <a:r>
              <a:rPr lang="en-US" altLang="zh-CN" sz="2800" dirty="0">
                <a:latin typeface="Comic Sans MS" pitchFamily="66" charset="0"/>
              </a:rPr>
              <a:t>  </a:t>
            </a:r>
            <a:r>
              <a:rPr lang="en-US" altLang="zh-CN" sz="2800" dirty="0">
                <a:solidFill>
                  <a:srgbClr val="FF0000"/>
                </a:solidFill>
                <a:latin typeface="Comic Sans MS" pitchFamily="66" charset="0"/>
              </a:rPr>
              <a:t>via email</a:t>
            </a:r>
            <a:r>
              <a:rPr lang="en-US" altLang="zh-CN" sz="2800" dirty="0">
                <a:latin typeface="Comic Sans MS" pitchFamily="66" charset="0"/>
              </a:rPr>
              <a:t>.</a:t>
            </a:r>
          </a:p>
          <a:p>
            <a:pPr eaLnBrk="1" hangingPunct="1">
              <a:lnSpc>
                <a:spcPct val="90000"/>
              </a:lnSpc>
            </a:pPr>
            <a:r>
              <a:rPr lang="en-US" altLang="zh-CN" sz="2800" dirty="0">
                <a:solidFill>
                  <a:schemeClr val="hlink"/>
                </a:solidFill>
              </a:rPr>
              <a:t>NOTES:</a:t>
            </a:r>
            <a:r>
              <a:rPr lang="en-US" altLang="zh-CN" sz="2800" dirty="0"/>
              <a:t> do the homework not only for the score, but for </a:t>
            </a:r>
            <a:r>
              <a:rPr lang="en-US" altLang="zh-CN" sz="2800" dirty="0">
                <a:solidFill>
                  <a:schemeClr val="tx2"/>
                </a:solidFill>
              </a:rPr>
              <a:t>your understanding of the contents.</a:t>
            </a:r>
            <a:r>
              <a:rPr lang="en-US" altLang="zh-CN" dirty="0">
                <a:solidFill>
                  <a:schemeClr val="tx2"/>
                </a:solidFill>
              </a:rPr>
              <a:t>  </a:t>
            </a:r>
          </a:p>
        </p:txBody>
      </p:sp>
    </p:spTree>
  </p:cSld>
  <p:clrMapOvr>
    <a:masterClrMapping/>
  </p:clrMapOvr>
  <p:transition spd="slow">
    <p:pull dir="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Rectangle 3"/>
          <p:cNvSpPr>
            <a:spLocks noGrp="1" noRot="1" noChangeArrowheads="1"/>
          </p:cNvSpPr>
          <p:nvPr>
            <p:ph idx="1"/>
          </p:nvPr>
        </p:nvSpPr>
        <p:spPr/>
        <p:txBody>
          <a:bodyPr/>
          <a:lstStyle/>
          <a:p>
            <a:pPr eaLnBrk="1" hangingPunct="1"/>
            <a:endParaRPr lang="zh-CN" altLang="zh-CN" dirty="0"/>
          </a:p>
        </p:txBody>
      </p:sp>
      <p:graphicFrame>
        <p:nvGraphicFramePr>
          <p:cNvPr id="145444" name="Group 36"/>
          <p:cNvGraphicFramePr>
            <a:graphicFrameLocks noGrp="1"/>
          </p:cNvGraphicFramePr>
          <p:nvPr>
            <p:ph type="tbl" idx="4294967295"/>
            <p:extLst>
              <p:ext uri="{D42A27DB-BD31-4B8C-83A1-F6EECF244321}">
                <p14:modId xmlns:p14="http://schemas.microsoft.com/office/powerpoint/2010/main" val="190161511"/>
              </p:ext>
            </p:extLst>
          </p:nvPr>
        </p:nvGraphicFramePr>
        <p:xfrm>
          <a:off x="7478713" y="1558925"/>
          <a:ext cx="4713287" cy="1090372"/>
        </p:xfrm>
        <a:graphic>
          <a:graphicData uri="http://schemas.openxmlformats.org/drawingml/2006/table">
            <a:tbl>
              <a:tblPr/>
              <a:tblGrid>
                <a:gridCol w="1503362">
                  <a:extLst>
                    <a:ext uri="{9D8B030D-6E8A-4147-A177-3AD203B41FA5}">
                      <a16:colId xmlns:a16="http://schemas.microsoft.com/office/drawing/2014/main" val="20000"/>
                    </a:ext>
                  </a:extLst>
                </a:gridCol>
                <a:gridCol w="1463675">
                  <a:extLst>
                    <a:ext uri="{9D8B030D-6E8A-4147-A177-3AD203B41FA5}">
                      <a16:colId xmlns:a16="http://schemas.microsoft.com/office/drawing/2014/main" val="20001"/>
                    </a:ext>
                  </a:extLst>
                </a:gridCol>
                <a:gridCol w="1746250">
                  <a:extLst>
                    <a:ext uri="{9D8B030D-6E8A-4147-A177-3AD203B41FA5}">
                      <a16:colId xmlns:a16="http://schemas.microsoft.com/office/drawing/2014/main" val="20002"/>
                    </a:ext>
                  </a:extLst>
                </a:gridCol>
              </a:tblGrid>
              <a:tr h="577850">
                <a:tc>
                  <a:txBody>
                    <a:bodyPr/>
                    <a:lstStyle/>
                    <a:p>
                      <a:pPr marL="0" marR="0" lvl="0" indent="0" algn="ctr" defTabSz="857250" rtl="0" eaLnBrk="1" fontAlgn="base" latinLnBrk="0" hangingPunct="1">
                        <a:lnSpc>
                          <a:spcPct val="100000"/>
                        </a:lnSpc>
                        <a:spcBef>
                          <a:spcPct val="3500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Frequency</a:t>
                      </a:r>
                    </a:p>
                    <a:p>
                      <a:pPr marL="0" marR="0" lvl="0" indent="0" algn="ctr" defTabSz="857250" rtl="0" eaLnBrk="1" fontAlgn="base" latinLnBrk="0" hangingPunct="1">
                        <a:lnSpc>
                          <a:spcPct val="100000"/>
                        </a:lnSpc>
                        <a:spcBef>
                          <a:spcPct val="3500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Reduction</a:t>
                      </a:r>
                    </a:p>
                  </a:txBody>
                  <a:tcPr marL="85699" marR="85699" marT="42850" marB="42850" anchor="ctr" horzOverflow="overflow">
                    <a:lnL w="38100" cap="flat" cmpd="sng" algn="ctr">
                      <a:solidFill>
                        <a:srgbClr val="9AB2D6"/>
                      </a:solidFill>
                      <a:prstDash val="solid"/>
                      <a:round/>
                      <a:headEnd type="none" w="med" len="med"/>
                      <a:tailEnd type="none" w="med" len="med"/>
                    </a:lnL>
                    <a:lnR w="38100" cap="flat" cmpd="sng" algn="ctr">
                      <a:solidFill>
                        <a:srgbClr val="9AB2D6"/>
                      </a:solidFill>
                      <a:prstDash val="solid"/>
                      <a:round/>
                      <a:headEnd type="none" w="med" len="med"/>
                      <a:tailEnd type="none" w="med" len="med"/>
                    </a:lnR>
                    <a:lnT w="38100" cap="flat" cmpd="sng" algn="ctr">
                      <a:solidFill>
                        <a:srgbClr val="9AB2D6"/>
                      </a:solidFill>
                      <a:prstDash val="solid"/>
                      <a:round/>
                      <a:headEnd type="none" w="med" len="med"/>
                      <a:tailEnd type="none" w="med" len="med"/>
                    </a:lnT>
                    <a:lnB w="38100" cap="flat" cmpd="sng" algn="ctr">
                      <a:solidFill>
                        <a:srgbClr val="9AB2D6"/>
                      </a:solidFill>
                      <a:prstDash val="solid"/>
                      <a:round/>
                      <a:headEnd type="none" w="med" len="med"/>
                      <a:tailEnd type="none" w="med" len="med"/>
                    </a:lnB>
                    <a:lnTlToBr>
                      <a:noFill/>
                    </a:lnTlToBr>
                    <a:lnBlToTr>
                      <a:noFill/>
                    </a:lnBlToTr>
                    <a:solidFill>
                      <a:schemeClr val="hlink">
                        <a:alpha val="75999"/>
                      </a:schemeClr>
                    </a:solidFill>
                  </a:tcPr>
                </a:tc>
                <a:tc>
                  <a:txBody>
                    <a:bodyPr/>
                    <a:lstStyle/>
                    <a:p>
                      <a:pPr marL="0" marR="0" lvl="0" indent="0" algn="ctr" defTabSz="857250" rtl="0" eaLnBrk="1" fontAlgn="base" latinLnBrk="0" hangingPunct="1">
                        <a:lnSpc>
                          <a:spcPct val="100000"/>
                        </a:lnSpc>
                        <a:spcBef>
                          <a:spcPct val="35000"/>
                        </a:spcBef>
                        <a:spcAft>
                          <a:spcPct val="0"/>
                        </a:spcAft>
                        <a:buClrTx/>
                        <a:buSzTx/>
                        <a:buFontTx/>
                        <a:buNone/>
                        <a:tabLst/>
                      </a:pPr>
                      <a:r>
                        <a:rPr kumimoji="0" lang="en-US" altLang="zh-CN" sz="1800" b="1" i="0" u="none" strike="noStrike" cap="none" normalizeH="0" baseline="0">
                          <a:ln>
                            <a:noFill/>
                          </a:ln>
                          <a:solidFill>
                            <a:schemeClr val="tx1"/>
                          </a:solidFill>
                          <a:effectLst/>
                          <a:latin typeface="Arial" pitchFamily="34" charset="0"/>
                          <a:ea typeface="宋体" pitchFamily="2" charset="-122"/>
                        </a:rPr>
                        <a:t>Power</a:t>
                      </a:r>
                    </a:p>
                    <a:p>
                      <a:pPr marL="0" marR="0" lvl="0" indent="0" algn="ctr" defTabSz="857250" rtl="0" eaLnBrk="1" fontAlgn="base" latinLnBrk="0" hangingPunct="1">
                        <a:lnSpc>
                          <a:spcPct val="100000"/>
                        </a:lnSpc>
                        <a:spcBef>
                          <a:spcPct val="35000"/>
                        </a:spcBef>
                        <a:spcAft>
                          <a:spcPct val="0"/>
                        </a:spcAft>
                        <a:buClrTx/>
                        <a:buSzTx/>
                        <a:buFontTx/>
                        <a:buNone/>
                        <a:tabLst/>
                      </a:pPr>
                      <a:r>
                        <a:rPr kumimoji="0" lang="en-US" altLang="zh-CN" sz="1800" b="1" i="0" u="none" strike="noStrike" cap="none" normalizeH="0" baseline="0">
                          <a:ln>
                            <a:noFill/>
                          </a:ln>
                          <a:solidFill>
                            <a:schemeClr val="tx1"/>
                          </a:solidFill>
                          <a:effectLst/>
                          <a:latin typeface="Arial" pitchFamily="34" charset="0"/>
                          <a:ea typeface="宋体" pitchFamily="2" charset="-122"/>
                        </a:rPr>
                        <a:t>Reduction</a:t>
                      </a:r>
                    </a:p>
                  </a:txBody>
                  <a:tcPr marL="85699" marR="85699" marT="42850" marB="42850" anchor="ctr" horzOverflow="overflow">
                    <a:lnL w="38100" cap="flat" cmpd="sng" algn="ctr">
                      <a:solidFill>
                        <a:srgbClr val="9AB2D6"/>
                      </a:solidFill>
                      <a:prstDash val="solid"/>
                      <a:round/>
                      <a:headEnd type="none" w="med" len="med"/>
                      <a:tailEnd type="none" w="med" len="med"/>
                    </a:lnL>
                    <a:lnR w="38100" cap="flat" cmpd="sng" algn="ctr">
                      <a:solidFill>
                        <a:srgbClr val="9AB2D6"/>
                      </a:solidFill>
                      <a:prstDash val="solid"/>
                      <a:round/>
                      <a:headEnd type="none" w="med" len="med"/>
                      <a:tailEnd type="none" w="med" len="med"/>
                    </a:lnR>
                    <a:lnT w="38100" cap="flat" cmpd="sng" algn="ctr">
                      <a:solidFill>
                        <a:srgbClr val="9AB2D6"/>
                      </a:solidFill>
                      <a:prstDash val="solid"/>
                      <a:round/>
                      <a:headEnd type="none" w="med" len="med"/>
                      <a:tailEnd type="none" w="med" len="med"/>
                    </a:lnT>
                    <a:lnB w="38100" cap="flat" cmpd="sng" algn="ctr">
                      <a:solidFill>
                        <a:srgbClr val="9AB2D6"/>
                      </a:solidFill>
                      <a:prstDash val="solid"/>
                      <a:round/>
                      <a:headEnd type="none" w="med" len="med"/>
                      <a:tailEnd type="none" w="med" len="med"/>
                    </a:lnB>
                    <a:lnTlToBr>
                      <a:noFill/>
                    </a:lnTlToBr>
                    <a:lnBlToTr>
                      <a:noFill/>
                    </a:lnBlToTr>
                    <a:solidFill>
                      <a:schemeClr val="hlink">
                        <a:alpha val="75999"/>
                      </a:schemeClr>
                    </a:solidFill>
                  </a:tcPr>
                </a:tc>
                <a:tc>
                  <a:txBody>
                    <a:bodyPr/>
                    <a:lstStyle/>
                    <a:p>
                      <a:pPr marL="0" marR="0" lvl="0" indent="0" algn="ctr" defTabSz="857250" rtl="0" eaLnBrk="1" fontAlgn="base" latinLnBrk="0" hangingPunct="1">
                        <a:lnSpc>
                          <a:spcPct val="100000"/>
                        </a:lnSpc>
                        <a:spcBef>
                          <a:spcPct val="3500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Performance</a:t>
                      </a:r>
                    </a:p>
                    <a:p>
                      <a:pPr marL="0" marR="0" lvl="0" indent="0" algn="ctr" defTabSz="857250" rtl="0" eaLnBrk="1" fontAlgn="base" latinLnBrk="0" hangingPunct="1">
                        <a:lnSpc>
                          <a:spcPct val="100000"/>
                        </a:lnSpc>
                        <a:spcBef>
                          <a:spcPct val="3500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Reduction</a:t>
                      </a:r>
                    </a:p>
                  </a:txBody>
                  <a:tcPr marL="85699" marR="85699" marT="42850" marB="42850" anchor="ctr" horzOverflow="overflow">
                    <a:lnL w="38100" cap="flat" cmpd="sng" algn="ctr">
                      <a:solidFill>
                        <a:srgbClr val="9AB2D6"/>
                      </a:solidFill>
                      <a:prstDash val="solid"/>
                      <a:round/>
                      <a:headEnd type="none" w="med" len="med"/>
                      <a:tailEnd type="none" w="med" len="med"/>
                    </a:lnL>
                    <a:lnR w="38100" cap="flat" cmpd="sng" algn="ctr">
                      <a:solidFill>
                        <a:srgbClr val="9AB2D6"/>
                      </a:solidFill>
                      <a:prstDash val="solid"/>
                      <a:round/>
                      <a:headEnd type="none" w="med" len="med"/>
                      <a:tailEnd type="none" w="med" len="med"/>
                    </a:lnR>
                    <a:lnT w="38100" cap="flat" cmpd="sng" algn="ctr">
                      <a:solidFill>
                        <a:srgbClr val="9AB2D6"/>
                      </a:solidFill>
                      <a:prstDash val="solid"/>
                      <a:round/>
                      <a:headEnd type="none" w="med" len="med"/>
                      <a:tailEnd type="none" w="med" len="med"/>
                    </a:lnT>
                    <a:lnB w="38100" cap="flat" cmpd="sng" algn="ctr">
                      <a:solidFill>
                        <a:srgbClr val="9AB2D6"/>
                      </a:solidFill>
                      <a:prstDash val="solid"/>
                      <a:round/>
                      <a:headEnd type="none" w="med" len="med"/>
                      <a:tailEnd type="none" w="med" len="med"/>
                    </a:lnB>
                    <a:lnTlToBr>
                      <a:noFill/>
                    </a:lnTlToBr>
                    <a:lnBlToTr>
                      <a:noFill/>
                    </a:lnBlToTr>
                    <a:solidFill>
                      <a:schemeClr val="hlink">
                        <a:alpha val="75999"/>
                      </a:schemeClr>
                    </a:solidFill>
                  </a:tcPr>
                </a:tc>
                <a:extLst>
                  <a:ext uri="{0D108BD9-81ED-4DB2-BD59-A6C34878D82A}">
                    <a16:rowId xmlns:a16="http://schemas.microsoft.com/office/drawing/2014/main" val="10000"/>
                  </a:ext>
                </a:extLst>
              </a:tr>
              <a:tr h="333375">
                <a:tc>
                  <a:txBody>
                    <a:bodyPr/>
                    <a:lstStyle/>
                    <a:p>
                      <a:pPr marL="0" marR="0" lvl="0" indent="0" algn="ctr" defTabSz="857250" rtl="0" eaLnBrk="1" fontAlgn="base" latinLnBrk="0" hangingPunct="1">
                        <a:lnSpc>
                          <a:spcPct val="100000"/>
                        </a:lnSpc>
                        <a:spcBef>
                          <a:spcPct val="35000"/>
                        </a:spcBef>
                        <a:spcAft>
                          <a:spcPct val="0"/>
                        </a:spcAft>
                        <a:buClrTx/>
                        <a:buSzTx/>
                        <a:buFontTx/>
                        <a:buNone/>
                        <a:tabLst/>
                      </a:pPr>
                      <a:r>
                        <a:rPr kumimoji="0" lang="en-US" altLang="zh-CN" sz="1800" b="1" i="0" u="none" strike="noStrike" cap="none" normalizeH="0" baseline="0">
                          <a:ln>
                            <a:noFill/>
                          </a:ln>
                          <a:solidFill>
                            <a:schemeClr val="tx1"/>
                          </a:solidFill>
                          <a:effectLst/>
                          <a:latin typeface="Arial" pitchFamily="34" charset="0"/>
                          <a:ea typeface="宋体" pitchFamily="2" charset="-122"/>
                        </a:rPr>
                        <a:t>15%</a:t>
                      </a:r>
                    </a:p>
                  </a:txBody>
                  <a:tcPr marL="85699" marR="85699" marT="42850" marB="42850" anchor="ctr" horzOverflow="overflow">
                    <a:lnL w="38100" cap="flat" cmpd="sng" algn="ctr">
                      <a:solidFill>
                        <a:srgbClr val="9AB2D6"/>
                      </a:solidFill>
                      <a:prstDash val="solid"/>
                      <a:round/>
                      <a:headEnd type="none" w="med" len="med"/>
                      <a:tailEnd type="none" w="med" len="med"/>
                    </a:lnL>
                    <a:lnR w="38100" cap="flat" cmpd="sng" algn="ctr">
                      <a:solidFill>
                        <a:srgbClr val="9AB2D6"/>
                      </a:solidFill>
                      <a:prstDash val="solid"/>
                      <a:round/>
                      <a:headEnd type="none" w="med" len="med"/>
                      <a:tailEnd type="none" w="med" len="med"/>
                    </a:lnR>
                    <a:lnT w="38100" cap="flat" cmpd="sng" algn="ctr">
                      <a:solidFill>
                        <a:srgbClr val="9AB2D6"/>
                      </a:solidFill>
                      <a:prstDash val="solid"/>
                      <a:round/>
                      <a:headEnd type="none" w="med" len="med"/>
                      <a:tailEnd type="none" w="med" len="med"/>
                    </a:lnT>
                    <a:lnB w="38100" cap="flat" cmpd="sng" algn="ctr">
                      <a:solidFill>
                        <a:srgbClr val="9AB2D6"/>
                      </a:solidFill>
                      <a:prstDash val="solid"/>
                      <a:round/>
                      <a:headEnd type="none" w="med" len="med"/>
                      <a:tailEnd type="none" w="med" len="med"/>
                    </a:lnB>
                    <a:lnTlToBr>
                      <a:noFill/>
                    </a:lnTlToBr>
                    <a:lnBlToTr>
                      <a:noFill/>
                    </a:lnBlToTr>
                    <a:solidFill>
                      <a:schemeClr val="hlink">
                        <a:alpha val="75999"/>
                      </a:schemeClr>
                    </a:solidFill>
                  </a:tcPr>
                </a:tc>
                <a:tc>
                  <a:txBody>
                    <a:bodyPr/>
                    <a:lstStyle/>
                    <a:p>
                      <a:pPr marL="0" marR="0" lvl="0" indent="0" algn="ctr" defTabSz="857250" rtl="0" eaLnBrk="1" fontAlgn="base" latinLnBrk="0" hangingPunct="1">
                        <a:lnSpc>
                          <a:spcPct val="100000"/>
                        </a:lnSpc>
                        <a:spcBef>
                          <a:spcPct val="35000"/>
                        </a:spcBef>
                        <a:spcAft>
                          <a:spcPct val="0"/>
                        </a:spcAft>
                        <a:buClrTx/>
                        <a:buSzTx/>
                        <a:buFontTx/>
                        <a:buNone/>
                        <a:tabLst/>
                      </a:pPr>
                      <a:r>
                        <a:rPr kumimoji="0" lang="en-US" altLang="zh-CN" sz="1800" b="1" i="0" u="none" strike="noStrike" cap="none" normalizeH="0" baseline="0">
                          <a:ln>
                            <a:noFill/>
                          </a:ln>
                          <a:solidFill>
                            <a:schemeClr val="tx1"/>
                          </a:solidFill>
                          <a:effectLst/>
                          <a:latin typeface="Arial" pitchFamily="34" charset="0"/>
                          <a:ea typeface="宋体" pitchFamily="2" charset="-122"/>
                        </a:rPr>
                        <a:t>45%</a:t>
                      </a:r>
                    </a:p>
                  </a:txBody>
                  <a:tcPr marL="85699" marR="85699" marT="42850" marB="42850" anchor="ctr" horzOverflow="overflow">
                    <a:lnL w="38100" cap="flat" cmpd="sng" algn="ctr">
                      <a:solidFill>
                        <a:srgbClr val="9AB2D6"/>
                      </a:solidFill>
                      <a:prstDash val="solid"/>
                      <a:round/>
                      <a:headEnd type="none" w="med" len="med"/>
                      <a:tailEnd type="none" w="med" len="med"/>
                    </a:lnL>
                    <a:lnR w="38100" cap="flat" cmpd="sng" algn="ctr">
                      <a:solidFill>
                        <a:srgbClr val="9AB2D6"/>
                      </a:solidFill>
                      <a:prstDash val="solid"/>
                      <a:round/>
                      <a:headEnd type="none" w="med" len="med"/>
                      <a:tailEnd type="none" w="med" len="med"/>
                    </a:lnR>
                    <a:lnT w="38100" cap="flat" cmpd="sng" algn="ctr">
                      <a:solidFill>
                        <a:srgbClr val="9AB2D6"/>
                      </a:solidFill>
                      <a:prstDash val="solid"/>
                      <a:round/>
                      <a:headEnd type="none" w="med" len="med"/>
                      <a:tailEnd type="none" w="med" len="med"/>
                    </a:lnT>
                    <a:lnB w="38100" cap="flat" cmpd="sng" algn="ctr">
                      <a:solidFill>
                        <a:srgbClr val="9AB2D6"/>
                      </a:solidFill>
                      <a:prstDash val="solid"/>
                      <a:round/>
                      <a:headEnd type="none" w="med" len="med"/>
                      <a:tailEnd type="none" w="med" len="med"/>
                    </a:lnB>
                    <a:lnTlToBr>
                      <a:noFill/>
                    </a:lnTlToBr>
                    <a:lnBlToTr>
                      <a:noFill/>
                    </a:lnBlToTr>
                    <a:solidFill>
                      <a:schemeClr val="hlink">
                        <a:alpha val="75999"/>
                      </a:schemeClr>
                    </a:solidFill>
                  </a:tcPr>
                </a:tc>
                <a:tc>
                  <a:txBody>
                    <a:bodyPr/>
                    <a:lstStyle/>
                    <a:p>
                      <a:pPr marL="0" marR="0" lvl="0" indent="0" algn="ctr" defTabSz="857250" rtl="0" eaLnBrk="1" fontAlgn="base" latinLnBrk="0" hangingPunct="1">
                        <a:lnSpc>
                          <a:spcPct val="100000"/>
                        </a:lnSpc>
                        <a:spcBef>
                          <a:spcPct val="3500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itchFamily="34" charset="0"/>
                          <a:ea typeface="宋体" pitchFamily="2" charset="-122"/>
                        </a:rPr>
                        <a:t>10%</a:t>
                      </a:r>
                    </a:p>
                  </a:txBody>
                  <a:tcPr marL="85699" marR="85699" marT="42850" marB="42850" anchor="ctr" horzOverflow="overflow">
                    <a:lnL w="38100" cap="flat" cmpd="sng" algn="ctr">
                      <a:solidFill>
                        <a:srgbClr val="9AB2D6"/>
                      </a:solidFill>
                      <a:prstDash val="solid"/>
                      <a:round/>
                      <a:headEnd type="none" w="med" len="med"/>
                      <a:tailEnd type="none" w="med" len="med"/>
                    </a:lnL>
                    <a:lnR w="38100" cap="flat" cmpd="sng" algn="ctr">
                      <a:solidFill>
                        <a:srgbClr val="9AB2D6"/>
                      </a:solidFill>
                      <a:prstDash val="solid"/>
                      <a:round/>
                      <a:headEnd type="none" w="med" len="med"/>
                      <a:tailEnd type="none" w="med" len="med"/>
                    </a:lnR>
                    <a:lnT w="38100" cap="flat" cmpd="sng" algn="ctr">
                      <a:solidFill>
                        <a:srgbClr val="9AB2D6"/>
                      </a:solidFill>
                      <a:prstDash val="solid"/>
                      <a:round/>
                      <a:headEnd type="none" w="med" len="med"/>
                      <a:tailEnd type="none" w="med" len="med"/>
                    </a:lnT>
                    <a:lnB w="38100" cap="flat" cmpd="sng" algn="ctr">
                      <a:solidFill>
                        <a:srgbClr val="9AB2D6"/>
                      </a:solidFill>
                      <a:prstDash val="solid"/>
                      <a:round/>
                      <a:headEnd type="none" w="med" len="med"/>
                      <a:tailEnd type="none" w="med" len="med"/>
                    </a:lnB>
                    <a:lnTlToBr>
                      <a:noFill/>
                    </a:lnTlToBr>
                    <a:lnBlToTr>
                      <a:noFill/>
                    </a:lnBlToTr>
                    <a:solidFill>
                      <a:schemeClr val="hlink">
                        <a:alpha val="75999"/>
                      </a:schemeClr>
                    </a:solidFill>
                  </a:tcPr>
                </a:tc>
                <a:extLst>
                  <a:ext uri="{0D108BD9-81ED-4DB2-BD59-A6C34878D82A}">
                    <a16:rowId xmlns:a16="http://schemas.microsoft.com/office/drawing/2014/main" val="10001"/>
                  </a:ext>
                </a:extLst>
              </a:tr>
            </a:tbl>
          </a:graphicData>
        </a:graphic>
      </p:graphicFrame>
      <p:sp>
        <p:nvSpPr>
          <p:cNvPr id="145412" name="Oval 4"/>
          <p:cNvSpPr>
            <a:spLocks noChangeArrowheads="1"/>
          </p:cNvSpPr>
          <p:nvPr/>
        </p:nvSpPr>
        <p:spPr bwMode="auto">
          <a:xfrm>
            <a:off x="1524000" y="2387600"/>
            <a:ext cx="9144000" cy="1054100"/>
          </a:xfrm>
          <a:prstGeom prst="ellipse">
            <a:avLst/>
          </a:prstGeom>
          <a:gradFill rotWithShape="1">
            <a:gsLst>
              <a:gs pos="0">
                <a:schemeClr val="bg2">
                  <a:alpha val="50000"/>
                </a:schemeClr>
              </a:gs>
              <a:gs pos="100000">
                <a:schemeClr val="bg2">
                  <a:gamma/>
                  <a:tint val="0"/>
                  <a:invGamma/>
                  <a:alpha val="0"/>
                </a:schemeClr>
              </a:gs>
            </a:gsLst>
            <a:path path="shape">
              <a:fillToRect l="50000" t="50000" r="50000" b="50000"/>
            </a:path>
          </a:gradFill>
          <a:ln w="44450" algn="ctr">
            <a:noFill/>
            <a:round/>
            <a:headEnd/>
            <a:tailEnd/>
          </a:ln>
          <a:effectLst/>
        </p:spPr>
        <p:txBody>
          <a:bodyPr wrap="none" anchor="ctr"/>
          <a:lstStyle/>
          <a:p>
            <a:pPr>
              <a:defRPr/>
            </a:pPr>
            <a:endParaRPr lang="zh-CN" altLang="en-US"/>
          </a:p>
        </p:txBody>
      </p:sp>
      <p:sp>
        <p:nvSpPr>
          <p:cNvPr id="79877" name="AutoShape 5"/>
          <p:cNvSpPr>
            <a:spLocks noChangeArrowheads="1"/>
          </p:cNvSpPr>
          <p:nvPr/>
        </p:nvSpPr>
        <p:spPr bwMode="auto">
          <a:xfrm>
            <a:off x="3095604" y="3143249"/>
            <a:ext cx="6299200" cy="3109913"/>
          </a:xfrm>
          <a:prstGeom prst="roundRect">
            <a:avLst>
              <a:gd name="adj" fmla="val 22398"/>
            </a:avLst>
          </a:prstGeom>
          <a:gradFill rotWithShape="1">
            <a:gsLst>
              <a:gs pos="0">
                <a:srgbClr val="283A56"/>
              </a:gs>
              <a:gs pos="100000">
                <a:srgbClr val="567EB9"/>
              </a:gs>
            </a:gsLst>
            <a:lin ang="5400000" scaled="1"/>
          </a:gradFill>
          <a:ln w="44450" algn="ctr">
            <a:solidFill>
              <a:srgbClr val="9AB2D6"/>
            </a:solidFill>
            <a:round/>
            <a:headEnd type="none" w="sm" len="sm"/>
            <a:tailEnd type="none" w="sm" len="sm"/>
          </a:ln>
        </p:spPr>
        <p:txBody>
          <a:bodyPr wrap="none" anchor="ctr"/>
          <a:lstStyle/>
          <a:p>
            <a:endParaRPr lang="zh-CN" altLang="en-US"/>
          </a:p>
        </p:txBody>
      </p:sp>
      <p:sp>
        <p:nvSpPr>
          <p:cNvPr id="79878" name="AutoShape 6"/>
          <p:cNvSpPr>
            <a:spLocks noChangeArrowheads="1"/>
          </p:cNvSpPr>
          <p:nvPr/>
        </p:nvSpPr>
        <p:spPr bwMode="auto">
          <a:xfrm>
            <a:off x="2381224" y="1285860"/>
            <a:ext cx="7734300" cy="1801812"/>
          </a:xfrm>
          <a:prstGeom prst="roundRect">
            <a:avLst>
              <a:gd name="adj" fmla="val 5468"/>
            </a:avLst>
          </a:prstGeom>
          <a:solidFill>
            <a:schemeClr val="bg2">
              <a:alpha val="23137"/>
            </a:schemeClr>
          </a:solidFill>
          <a:ln w="22225" algn="ctr">
            <a:noFill/>
            <a:round/>
            <a:headEnd/>
            <a:tailEnd/>
          </a:ln>
        </p:spPr>
        <p:txBody>
          <a:bodyPr wrap="none" anchor="ctr"/>
          <a:lstStyle/>
          <a:p>
            <a:endParaRPr lang="zh-CN" altLang="en-US"/>
          </a:p>
        </p:txBody>
      </p:sp>
      <p:sp>
        <p:nvSpPr>
          <p:cNvPr id="79879" name="AutoShape 7"/>
          <p:cNvSpPr>
            <a:spLocks noChangeArrowheads="1"/>
          </p:cNvSpPr>
          <p:nvPr/>
        </p:nvSpPr>
        <p:spPr bwMode="auto">
          <a:xfrm>
            <a:off x="6642100" y="3316288"/>
            <a:ext cx="2260600" cy="2932112"/>
          </a:xfrm>
          <a:prstGeom prst="roundRect">
            <a:avLst>
              <a:gd name="adj" fmla="val 5468"/>
            </a:avLst>
          </a:prstGeom>
          <a:solidFill>
            <a:schemeClr val="bg2">
              <a:alpha val="23137"/>
            </a:schemeClr>
          </a:solidFill>
          <a:ln w="22225" algn="ctr">
            <a:noFill/>
            <a:round/>
            <a:headEnd/>
            <a:tailEnd/>
          </a:ln>
        </p:spPr>
        <p:txBody>
          <a:bodyPr wrap="none" anchor="ctr"/>
          <a:lstStyle/>
          <a:p>
            <a:endParaRPr lang="zh-CN" altLang="en-US"/>
          </a:p>
        </p:txBody>
      </p:sp>
      <p:sp>
        <p:nvSpPr>
          <p:cNvPr id="79880" name="AutoShape 8"/>
          <p:cNvSpPr>
            <a:spLocks noChangeArrowheads="1"/>
          </p:cNvSpPr>
          <p:nvPr/>
        </p:nvSpPr>
        <p:spPr bwMode="auto">
          <a:xfrm>
            <a:off x="3517900" y="3341688"/>
            <a:ext cx="2260600" cy="2932112"/>
          </a:xfrm>
          <a:prstGeom prst="roundRect">
            <a:avLst>
              <a:gd name="adj" fmla="val 5468"/>
            </a:avLst>
          </a:prstGeom>
          <a:solidFill>
            <a:schemeClr val="bg2">
              <a:alpha val="23137"/>
            </a:schemeClr>
          </a:solidFill>
          <a:ln w="22225" algn="ctr">
            <a:noFill/>
            <a:round/>
            <a:headEnd/>
            <a:tailEnd/>
          </a:ln>
        </p:spPr>
        <p:txBody>
          <a:bodyPr wrap="none" anchor="ctr"/>
          <a:lstStyle/>
          <a:p>
            <a:endParaRPr lang="zh-CN" altLang="en-US"/>
          </a:p>
        </p:txBody>
      </p:sp>
      <p:sp>
        <p:nvSpPr>
          <p:cNvPr id="79881" name="Rectangle 9"/>
          <p:cNvSpPr>
            <a:spLocks noChangeArrowheads="1"/>
          </p:cNvSpPr>
          <p:nvPr/>
        </p:nvSpPr>
        <p:spPr bwMode="auto">
          <a:xfrm>
            <a:off x="2095473" y="214291"/>
            <a:ext cx="8237537" cy="592137"/>
          </a:xfrm>
          <a:prstGeom prst="rect">
            <a:avLst/>
          </a:prstGeom>
          <a:noFill/>
          <a:ln w="9525">
            <a:noFill/>
            <a:miter lim="800000"/>
            <a:headEnd/>
            <a:tailEnd/>
          </a:ln>
        </p:spPr>
        <p:txBody>
          <a:bodyPr lIns="0" tIns="0" rIns="0" bIns="0"/>
          <a:lstStyle/>
          <a:p>
            <a:pPr algn="l"/>
            <a:r>
              <a:rPr lang="en-US" altLang="zh-CN" sz="4100" dirty="0">
                <a:solidFill>
                  <a:schemeClr val="bg1"/>
                </a:solidFill>
                <a:ea typeface="华文行楷" pitchFamily="2" charset="-122"/>
              </a:rPr>
              <a:t>Dual core with voltage scaling</a:t>
            </a:r>
          </a:p>
        </p:txBody>
      </p:sp>
      <p:sp>
        <p:nvSpPr>
          <p:cNvPr id="145418" name="Text Box 10"/>
          <p:cNvSpPr txBox="1">
            <a:spLocks noChangeArrowheads="1"/>
          </p:cNvSpPr>
          <p:nvPr/>
        </p:nvSpPr>
        <p:spPr bwMode="auto">
          <a:xfrm>
            <a:off x="3835401" y="4683126"/>
            <a:ext cx="1700213" cy="1497013"/>
          </a:xfrm>
          <a:prstGeom prst="rect">
            <a:avLst/>
          </a:prstGeom>
          <a:noFill/>
          <a:ln w="19050" algn="ctr">
            <a:noFill/>
            <a:miter lim="800000"/>
            <a:headEnd/>
            <a:tailEnd type="none" w="lg" len="med"/>
          </a:ln>
          <a:effectLst/>
        </p:spPr>
        <p:txBody>
          <a:bodyPr>
            <a:spAutoFit/>
          </a:bodyPr>
          <a:lstStyle/>
          <a:p>
            <a:pPr algn="l">
              <a:lnSpc>
                <a:spcPct val="115000"/>
              </a:lnSpc>
              <a:defRPr/>
            </a:pPr>
            <a:r>
              <a:rPr lang="en-US" altLang="zh-CN" sz="1600" b="1">
                <a:effectLst>
                  <a:outerShdw blurRad="38100" dist="38100" dir="2700000" algn="tl">
                    <a:srgbClr val="C0C0C0"/>
                  </a:outerShdw>
                </a:effectLst>
                <a:latin typeface="Verdana" pitchFamily="34" charset="0"/>
              </a:rPr>
              <a:t>Area      = 1</a:t>
            </a:r>
          </a:p>
          <a:p>
            <a:pPr algn="l">
              <a:lnSpc>
                <a:spcPct val="115000"/>
              </a:lnSpc>
              <a:defRPr/>
            </a:pPr>
            <a:r>
              <a:rPr lang="en-US" altLang="zh-CN" sz="1600" b="1">
                <a:effectLst>
                  <a:outerShdw blurRad="38100" dist="38100" dir="2700000" algn="tl">
                    <a:srgbClr val="C0C0C0"/>
                  </a:outerShdw>
                </a:effectLst>
                <a:latin typeface="Verdana" pitchFamily="34" charset="0"/>
              </a:rPr>
              <a:t>Voltage = 1</a:t>
            </a:r>
          </a:p>
          <a:p>
            <a:pPr algn="l">
              <a:lnSpc>
                <a:spcPct val="115000"/>
              </a:lnSpc>
              <a:defRPr/>
            </a:pPr>
            <a:r>
              <a:rPr lang="en-US" altLang="zh-CN" sz="1600" b="1">
                <a:effectLst>
                  <a:outerShdw blurRad="38100" dist="38100" dir="2700000" algn="tl">
                    <a:srgbClr val="C0C0C0"/>
                  </a:outerShdw>
                </a:effectLst>
                <a:latin typeface="Verdana" pitchFamily="34" charset="0"/>
              </a:rPr>
              <a:t>Freq      = 1</a:t>
            </a:r>
          </a:p>
          <a:p>
            <a:pPr algn="l">
              <a:lnSpc>
                <a:spcPct val="115000"/>
              </a:lnSpc>
              <a:defRPr/>
            </a:pPr>
            <a:r>
              <a:rPr lang="en-US" altLang="zh-CN" sz="1600" b="1">
                <a:effectLst>
                  <a:outerShdw blurRad="38100" dist="38100" dir="2700000" algn="tl">
                    <a:srgbClr val="C0C0C0"/>
                  </a:outerShdw>
                </a:effectLst>
                <a:latin typeface="Verdana" pitchFamily="34" charset="0"/>
              </a:rPr>
              <a:t>Power   = 1</a:t>
            </a:r>
          </a:p>
          <a:p>
            <a:pPr algn="l">
              <a:lnSpc>
                <a:spcPct val="115000"/>
              </a:lnSpc>
              <a:defRPr/>
            </a:pPr>
            <a:r>
              <a:rPr lang="en-US" altLang="zh-CN" sz="1600" b="1">
                <a:effectLst>
                  <a:outerShdw blurRad="38100" dist="38100" dir="2700000" algn="tl">
                    <a:srgbClr val="C0C0C0"/>
                  </a:outerShdw>
                </a:effectLst>
                <a:latin typeface="Verdana" pitchFamily="34" charset="0"/>
              </a:rPr>
              <a:t>Perf       = 1</a:t>
            </a:r>
          </a:p>
        </p:txBody>
      </p:sp>
      <p:sp>
        <p:nvSpPr>
          <p:cNvPr id="145419" name="Text Box 11"/>
          <p:cNvSpPr txBox="1">
            <a:spLocks noChangeArrowheads="1"/>
          </p:cNvSpPr>
          <p:nvPr/>
        </p:nvSpPr>
        <p:spPr bwMode="auto">
          <a:xfrm>
            <a:off x="6723064" y="4719638"/>
            <a:ext cx="2344737" cy="1497012"/>
          </a:xfrm>
          <a:prstGeom prst="rect">
            <a:avLst/>
          </a:prstGeom>
          <a:noFill/>
          <a:ln w="19050" algn="ctr">
            <a:noFill/>
            <a:miter lim="800000"/>
            <a:headEnd/>
            <a:tailEnd type="none" w="lg" len="med"/>
          </a:ln>
          <a:effectLst/>
        </p:spPr>
        <p:txBody>
          <a:bodyPr>
            <a:spAutoFit/>
          </a:bodyPr>
          <a:lstStyle/>
          <a:p>
            <a:pPr algn="l">
              <a:lnSpc>
                <a:spcPct val="115000"/>
              </a:lnSpc>
              <a:defRPr/>
            </a:pPr>
            <a:r>
              <a:rPr lang="en-US" altLang="zh-CN" sz="1600" b="1">
                <a:effectLst>
                  <a:outerShdw blurRad="38100" dist="38100" dir="2700000" algn="tl">
                    <a:srgbClr val="C0C0C0"/>
                  </a:outerShdw>
                </a:effectLst>
                <a:latin typeface="Verdana" pitchFamily="34" charset="0"/>
                <a:cs typeface="Arial" pitchFamily="34" charset="0"/>
              </a:rPr>
              <a:t>Area      =  2</a:t>
            </a:r>
          </a:p>
          <a:p>
            <a:pPr algn="l">
              <a:lnSpc>
                <a:spcPct val="115000"/>
              </a:lnSpc>
              <a:defRPr/>
            </a:pPr>
            <a:r>
              <a:rPr lang="en-US" altLang="zh-CN" sz="1600" b="1">
                <a:effectLst>
                  <a:outerShdw blurRad="38100" dist="38100" dir="2700000" algn="tl">
                    <a:srgbClr val="C0C0C0"/>
                  </a:outerShdw>
                </a:effectLst>
                <a:latin typeface="Verdana" pitchFamily="34" charset="0"/>
                <a:cs typeface="Arial" pitchFamily="34" charset="0"/>
              </a:rPr>
              <a:t>Voltage =  0.85</a:t>
            </a:r>
          </a:p>
          <a:p>
            <a:pPr algn="l">
              <a:lnSpc>
                <a:spcPct val="115000"/>
              </a:lnSpc>
              <a:defRPr/>
            </a:pPr>
            <a:r>
              <a:rPr lang="en-US" altLang="zh-CN" sz="1600" b="1">
                <a:effectLst>
                  <a:outerShdw blurRad="38100" dist="38100" dir="2700000" algn="tl">
                    <a:srgbClr val="C0C0C0"/>
                  </a:outerShdw>
                </a:effectLst>
                <a:latin typeface="Verdana" pitchFamily="34" charset="0"/>
                <a:cs typeface="Arial" pitchFamily="34" charset="0"/>
              </a:rPr>
              <a:t>Freq      =  0.85</a:t>
            </a:r>
          </a:p>
          <a:p>
            <a:pPr algn="l">
              <a:lnSpc>
                <a:spcPct val="115000"/>
              </a:lnSpc>
              <a:defRPr/>
            </a:pPr>
            <a:r>
              <a:rPr lang="en-US" altLang="zh-CN" sz="1600" b="1">
                <a:effectLst>
                  <a:outerShdw blurRad="38100" dist="38100" dir="2700000" algn="tl">
                    <a:srgbClr val="C0C0C0"/>
                  </a:outerShdw>
                </a:effectLst>
                <a:latin typeface="Verdana" pitchFamily="34" charset="0"/>
                <a:cs typeface="Arial" pitchFamily="34" charset="0"/>
              </a:rPr>
              <a:t>Power   =  1</a:t>
            </a:r>
          </a:p>
          <a:p>
            <a:pPr algn="l">
              <a:lnSpc>
                <a:spcPct val="115000"/>
              </a:lnSpc>
              <a:defRPr/>
            </a:pPr>
            <a:r>
              <a:rPr lang="en-US" altLang="zh-CN" sz="1600" b="1">
                <a:effectLst>
                  <a:outerShdw blurRad="38100" dist="38100" dir="2700000" algn="tl">
                    <a:srgbClr val="C0C0C0"/>
                  </a:outerShdw>
                </a:effectLst>
                <a:latin typeface="Verdana" pitchFamily="34" charset="0"/>
                <a:cs typeface="Arial" pitchFamily="34" charset="0"/>
              </a:rPr>
              <a:t>Perf       =  ~1.8</a:t>
            </a:r>
          </a:p>
        </p:txBody>
      </p:sp>
      <p:sp>
        <p:nvSpPr>
          <p:cNvPr id="79898" name="AutoShape 26"/>
          <p:cNvSpPr>
            <a:spLocks noChangeArrowheads="1"/>
          </p:cNvSpPr>
          <p:nvPr/>
        </p:nvSpPr>
        <p:spPr bwMode="auto">
          <a:xfrm>
            <a:off x="3775075" y="1703388"/>
            <a:ext cx="1193800" cy="1001712"/>
          </a:xfrm>
          <a:prstGeom prst="rightArrow">
            <a:avLst>
              <a:gd name="adj1" fmla="val 49972"/>
              <a:gd name="adj2" fmla="val 48548"/>
            </a:avLst>
          </a:prstGeom>
          <a:gradFill rotWithShape="1">
            <a:gsLst>
              <a:gs pos="0">
                <a:srgbClr val="5E646C">
                  <a:alpha val="0"/>
                </a:srgbClr>
              </a:gs>
              <a:gs pos="100000">
                <a:srgbClr val="CCD8EA"/>
              </a:gs>
            </a:gsLst>
            <a:lin ang="0" scaled="1"/>
          </a:gradFill>
          <a:ln w="44450" algn="ctr">
            <a:noFill/>
            <a:miter lim="800000"/>
            <a:headEnd/>
            <a:tailEnd/>
          </a:ln>
        </p:spPr>
        <p:txBody>
          <a:bodyPr wrap="none" anchor="ctr"/>
          <a:lstStyle/>
          <a:p>
            <a:endParaRPr lang="zh-CN" altLang="en-US"/>
          </a:p>
        </p:txBody>
      </p:sp>
      <p:sp>
        <p:nvSpPr>
          <p:cNvPr id="145435" name="AutoShape 27"/>
          <p:cNvSpPr>
            <a:spLocks noChangeArrowheads="1"/>
          </p:cNvSpPr>
          <p:nvPr/>
        </p:nvSpPr>
        <p:spPr bwMode="auto">
          <a:xfrm>
            <a:off x="2414588" y="1554164"/>
            <a:ext cx="1536700" cy="1252537"/>
          </a:xfrm>
          <a:prstGeom prst="roundRect">
            <a:avLst>
              <a:gd name="adj" fmla="val 16667"/>
            </a:avLst>
          </a:prstGeom>
          <a:solidFill>
            <a:schemeClr val="hlink">
              <a:alpha val="75999"/>
            </a:schemeClr>
          </a:solidFill>
          <a:ln w="38100" algn="ctr">
            <a:solidFill>
              <a:srgbClr val="9AB2D6"/>
            </a:solidFill>
            <a:round/>
            <a:headEnd/>
            <a:tailEnd/>
          </a:ln>
          <a:effectLst/>
        </p:spPr>
        <p:txBody>
          <a:bodyPr lIns="85699" tIns="42850" rIns="85699" bIns="42850" anchor="ctr"/>
          <a:lstStyle/>
          <a:p>
            <a:pPr defTabSz="857250">
              <a:spcBef>
                <a:spcPct val="35000"/>
              </a:spcBef>
              <a:defRPr/>
            </a:pPr>
            <a:r>
              <a:rPr lang="en-US" altLang="zh-CN" sz="1400" b="1" dirty="0">
                <a:effectLst>
                  <a:outerShdw blurRad="38100" dist="38100" dir="2700000" algn="tl">
                    <a:srgbClr val="FFFFFF"/>
                  </a:outerShdw>
                </a:effectLst>
                <a:latin typeface="Verdana" pitchFamily="34" charset="0"/>
                <a:cs typeface="Arial" pitchFamily="34" charset="0"/>
              </a:rPr>
              <a:t>A 15% </a:t>
            </a:r>
          </a:p>
          <a:p>
            <a:pPr defTabSz="857250">
              <a:spcBef>
                <a:spcPct val="35000"/>
              </a:spcBef>
              <a:defRPr/>
            </a:pPr>
            <a:r>
              <a:rPr lang="en-US" altLang="zh-CN" sz="1400" b="1" dirty="0">
                <a:effectLst>
                  <a:outerShdw blurRad="38100" dist="38100" dir="2700000" algn="tl">
                    <a:srgbClr val="FFFFFF"/>
                  </a:outerShdw>
                </a:effectLst>
                <a:latin typeface="Verdana" pitchFamily="34" charset="0"/>
                <a:cs typeface="Arial" pitchFamily="34" charset="0"/>
              </a:rPr>
              <a:t>Reduction</a:t>
            </a:r>
          </a:p>
          <a:p>
            <a:pPr defTabSz="857250">
              <a:spcBef>
                <a:spcPct val="35000"/>
              </a:spcBef>
              <a:defRPr/>
            </a:pPr>
            <a:r>
              <a:rPr lang="en-US" altLang="zh-CN" sz="1400" b="1" dirty="0">
                <a:effectLst>
                  <a:outerShdw blurRad="38100" dist="38100" dir="2700000" algn="tl">
                    <a:srgbClr val="FFFFFF"/>
                  </a:outerShdw>
                </a:effectLst>
                <a:latin typeface="Verdana" pitchFamily="34" charset="0"/>
                <a:cs typeface="Arial" pitchFamily="34" charset="0"/>
              </a:rPr>
              <a:t>In Voltage</a:t>
            </a:r>
          </a:p>
          <a:p>
            <a:pPr defTabSz="857250">
              <a:spcBef>
                <a:spcPct val="35000"/>
              </a:spcBef>
              <a:defRPr/>
            </a:pPr>
            <a:r>
              <a:rPr lang="en-US" altLang="zh-CN" sz="1400" b="1" dirty="0">
                <a:effectLst>
                  <a:outerShdw blurRad="38100" dist="38100" dir="2700000" algn="tl">
                    <a:srgbClr val="FFFFFF"/>
                  </a:outerShdw>
                </a:effectLst>
                <a:latin typeface="Verdana" pitchFamily="34" charset="0"/>
                <a:cs typeface="Arial" pitchFamily="34" charset="0"/>
              </a:rPr>
              <a:t>Yields</a:t>
            </a:r>
          </a:p>
        </p:txBody>
      </p:sp>
      <p:pic>
        <p:nvPicPr>
          <p:cNvPr id="79900" name="Picture 28" descr="Die shot of the Intel® Pentium® M Processor (formerly codenamed Banias), part of Intel® Centrino™ Mobile Technology">
            <a:hlinkClick r:id="rId2"/>
          </p:cNvPr>
          <p:cNvPicPr>
            <a:picLocks noChangeAspect="1" noChangeArrowheads="1"/>
          </p:cNvPicPr>
          <p:nvPr/>
        </p:nvPicPr>
        <p:blipFill>
          <a:blip r:embed="rId3"/>
          <a:srcRect/>
          <a:stretch>
            <a:fillRect/>
          </a:stretch>
        </p:blipFill>
        <p:spPr bwMode="auto">
          <a:xfrm>
            <a:off x="4302126" y="3771900"/>
            <a:ext cx="677863" cy="903288"/>
          </a:xfrm>
          <a:prstGeom prst="rect">
            <a:avLst/>
          </a:prstGeom>
          <a:noFill/>
          <a:ln w="9525">
            <a:solidFill>
              <a:srgbClr val="567EB9"/>
            </a:solidFill>
            <a:miter lim="800000"/>
            <a:headEnd/>
            <a:tailEnd/>
          </a:ln>
        </p:spPr>
      </p:pic>
      <p:grpSp>
        <p:nvGrpSpPr>
          <p:cNvPr id="2" name="Group 29"/>
          <p:cNvGrpSpPr>
            <a:grpSpLocks/>
          </p:cNvGrpSpPr>
          <p:nvPr/>
        </p:nvGrpSpPr>
        <p:grpSpPr bwMode="auto">
          <a:xfrm>
            <a:off x="7096126" y="3771900"/>
            <a:ext cx="1350963" cy="903288"/>
            <a:chOff x="3094" y="2128"/>
            <a:chExt cx="851" cy="569"/>
          </a:xfrm>
        </p:grpSpPr>
        <p:pic>
          <p:nvPicPr>
            <p:cNvPr id="79906" name="Picture 30" descr="Die shot of the Intel® Pentium® M Processor (formerly codenamed Banias), part of Intel® Centrino™ Mobile Technology">
              <a:hlinkClick r:id="rId2"/>
            </p:cNvPr>
            <p:cNvPicPr>
              <a:picLocks noChangeAspect="1" noChangeArrowheads="1"/>
            </p:cNvPicPr>
            <p:nvPr/>
          </p:nvPicPr>
          <p:blipFill>
            <a:blip r:embed="rId4"/>
            <a:srcRect/>
            <a:stretch>
              <a:fillRect/>
            </a:stretch>
          </p:blipFill>
          <p:spPr bwMode="auto">
            <a:xfrm rot="10800000">
              <a:off x="3094" y="2128"/>
              <a:ext cx="427" cy="569"/>
            </a:xfrm>
            <a:prstGeom prst="rect">
              <a:avLst/>
            </a:prstGeom>
            <a:noFill/>
            <a:ln w="9525">
              <a:solidFill>
                <a:srgbClr val="3366FF"/>
              </a:solidFill>
              <a:miter lim="800000"/>
              <a:headEnd/>
              <a:tailEnd/>
            </a:ln>
          </p:spPr>
        </p:pic>
        <p:pic>
          <p:nvPicPr>
            <p:cNvPr id="79907" name="Picture 31" descr="Die shot of the Intel® Pentium® M Processor (formerly codenamed Banias), part of Intel® Centrino™ Mobile Technology">
              <a:hlinkClick r:id="rId2"/>
            </p:cNvPr>
            <p:cNvPicPr>
              <a:picLocks noChangeAspect="1" noChangeArrowheads="1"/>
            </p:cNvPicPr>
            <p:nvPr/>
          </p:nvPicPr>
          <p:blipFill>
            <a:blip r:embed="rId4"/>
            <a:srcRect/>
            <a:stretch>
              <a:fillRect/>
            </a:stretch>
          </p:blipFill>
          <p:spPr bwMode="auto">
            <a:xfrm rot="10800000">
              <a:off x="3518" y="2128"/>
              <a:ext cx="427" cy="569"/>
            </a:xfrm>
            <a:prstGeom prst="rect">
              <a:avLst/>
            </a:prstGeom>
            <a:noFill/>
            <a:ln w="9525">
              <a:solidFill>
                <a:srgbClr val="3366FF"/>
              </a:solidFill>
              <a:miter lim="800000"/>
              <a:headEnd/>
              <a:tailEnd/>
            </a:ln>
          </p:spPr>
        </p:pic>
      </p:grpSp>
      <p:sp>
        <p:nvSpPr>
          <p:cNvPr id="79902" name="AutoShape 32"/>
          <p:cNvSpPr>
            <a:spLocks noChangeArrowheads="1"/>
          </p:cNvSpPr>
          <p:nvPr/>
        </p:nvSpPr>
        <p:spPr bwMode="auto">
          <a:xfrm>
            <a:off x="5578475" y="3722688"/>
            <a:ext cx="1193800" cy="1001712"/>
          </a:xfrm>
          <a:prstGeom prst="rightArrow">
            <a:avLst>
              <a:gd name="adj1" fmla="val 49972"/>
              <a:gd name="adj2" fmla="val 48548"/>
            </a:avLst>
          </a:prstGeom>
          <a:gradFill rotWithShape="1">
            <a:gsLst>
              <a:gs pos="0">
                <a:srgbClr val="5E646C">
                  <a:alpha val="0"/>
                </a:srgbClr>
              </a:gs>
              <a:gs pos="100000">
                <a:srgbClr val="CCD8EA"/>
              </a:gs>
            </a:gsLst>
            <a:lin ang="0" scaled="1"/>
          </a:gradFill>
          <a:ln w="44450" algn="ctr">
            <a:noFill/>
            <a:miter lim="800000"/>
            <a:headEnd/>
            <a:tailEnd/>
          </a:ln>
        </p:spPr>
        <p:txBody>
          <a:bodyPr wrap="none" anchor="ctr"/>
          <a:lstStyle/>
          <a:p>
            <a:endParaRPr lang="zh-CN" altLang="en-US"/>
          </a:p>
        </p:txBody>
      </p:sp>
      <p:sp>
        <p:nvSpPr>
          <p:cNvPr id="145441" name="Text Box 33"/>
          <p:cNvSpPr txBox="1">
            <a:spLocks noChangeArrowheads="1"/>
          </p:cNvSpPr>
          <p:nvPr/>
        </p:nvSpPr>
        <p:spPr bwMode="auto">
          <a:xfrm>
            <a:off x="3671888" y="3335338"/>
            <a:ext cx="1924050" cy="366712"/>
          </a:xfrm>
          <a:prstGeom prst="rect">
            <a:avLst/>
          </a:prstGeom>
          <a:noFill/>
          <a:ln w="44450" algn="ctr">
            <a:noFill/>
            <a:miter lim="800000"/>
            <a:headEnd/>
            <a:tailEnd/>
          </a:ln>
          <a:effectLst/>
        </p:spPr>
        <p:txBody>
          <a:bodyPr wrap="none">
            <a:spAutoFit/>
          </a:bodyPr>
          <a:lstStyle/>
          <a:p>
            <a:pPr>
              <a:defRPr/>
            </a:pPr>
            <a:r>
              <a:rPr lang="en-US" altLang="zh-CN" b="1">
                <a:effectLst>
                  <a:outerShdw blurRad="38100" dist="38100" dir="2700000" algn="tl">
                    <a:srgbClr val="C0C0C0"/>
                  </a:outerShdw>
                </a:effectLst>
                <a:latin typeface="Verdana" pitchFamily="34" charset="0"/>
                <a:cs typeface="Arial" pitchFamily="34" charset="0"/>
              </a:rPr>
              <a:t>SINGLE CORE</a:t>
            </a:r>
          </a:p>
        </p:txBody>
      </p:sp>
      <p:sp>
        <p:nvSpPr>
          <p:cNvPr id="145442" name="Text Box 34"/>
          <p:cNvSpPr txBox="1">
            <a:spLocks noChangeArrowheads="1"/>
          </p:cNvSpPr>
          <p:nvPr/>
        </p:nvSpPr>
        <p:spPr bwMode="auto">
          <a:xfrm>
            <a:off x="6938963" y="3335338"/>
            <a:ext cx="1655762" cy="366712"/>
          </a:xfrm>
          <a:prstGeom prst="rect">
            <a:avLst/>
          </a:prstGeom>
          <a:noFill/>
          <a:ln w="44450" algn="ctr">
            <a:noFill/>
            <a:miter lim="800000"/>
            <a:headEnd/>
            <a:tailEnd/>
          </a:ln>
          <a:effectLst/>
        </p:spPr>
        <p:txBody>
          <a:bodyPr wrap="none">
            <a:spAutoFit/>
          </a:bodyPr>
          <a:lstStyle/>
          <a:p>
            <a:pPr>
              <a:defRPr/>
            </a:pPr>
            <a:r>
              <a:rPr lang="en-US" altLang="zh-CN" b="1">
                <a:effectLst>
                  <a:outerShdw blurRad="38100" dist="38100" dir="2700000" algn="tl">
                    <a:srgbClr val="C0C0C0"/>
                  </a:outerShdw>
                </a:effectLst>
                <a:latin typeface="Verdana" pitchFamily="34" charset="0"/>
                <a:cs typeface="Arial" pitchFamily="34" charset="0"/>
              </a:rPr>
              <a:t>DUAL CORE</a:t>
            </a:r>
          </a:p>
        </p:txBody>
      </p:sp>
      <p:sp>
        <p:nvSpPr>
          <p:cNvPr id="145443" name="Text Box 35"/>
          <p:cNvSpPr txBox="1">
            <a:spLocks noChangeArrowheads="1"/>
          </p:cNvSpPr>
          <p:nvPr/>
        </p:nvSpPr>
        <p:spPr bwMode="auto">
          <a:xfrm>
            <a:off x="2341573" y="1088233"/>
            <a:ext cx="2273300" cy="366712"/>
          </a:xfrm>
          <a:prstGeom prst="rect">
            <a:avLst/>
          </a:prstGeom>
          <a:noFill/>
          <a:ln w="44450" algn="ctr">
            <a:noFill/>
            <a:miter lim="800000"/>
            <a:headEnd/>
            <a:tailEnd/>
          </a:ln>
          <a:effectLst/>
        </p:spPr>
        <p:txBody>
          <a:bodyPr wrap="none">
            <a:spAutoFit/>
          </a:bodyPr>
          <a:lstStyle/>
          <a:p>
            <a:pPr>
              <a:defRPr/>
            </a:pPr>
            <a:r>
              <a:rPr lang="en-US" altLang="zh-CN" b="1" dirty="0">
                <a:effectLst>
                  <a:outerShdw blurRad="38100" dist="38100" dir="2700000" algn="tl">
                    <a:srgbClr val="C0C0C0"/>
                  </a:outerShdw>
                </a:effectLst>
                <a:latin typeface="Verdana" pitchFamily="34" charset="0"/>
                <a:cs typeface="Arial" pitchFamily="34" charset="0"/>
              </a:rPr>
              <a:t>RULE OF THUMB</a:t>
            </a:r>
          </a:p>
        </p:txBody>
      </p:sp>
    </p:spTree>
  </p:cSld>
  <p:clrMapOvr>
    <a:masterClrMapping/>
  </p:clrMapOvr>
  <p:transition spd="slow">
    <p:random/>
  </p:transition>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potx" id="{7B9FF60D-E668-41AF-B571-7B8692862C8C}" vid="{E160AADC-39C2-4FCC-A19C-56A65B2A5AB4}"/>
    </a:ext>
  </a:extLst>
</a:theme>
</file>

<file path=ppt/theme/theme2.xml><?xml version="1.0" encoding="utf-8"?>
<a:theme xmlns:a="http://schemas.openxmlformats.org/drawingml/2006/main" name="SpringFestivalGreeting">
  <a:themeElements>
    <a:clrScheme name="SpringFestivalGreeting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fontScheme name="SpringFestivalGreeting">
      <a:majorFont>
        <a:latin typeface="Arial"/>
        <a:ea typeface="华文行楷"/>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sm" len="sm"/>
          <a:tailEnd type="none" w="sm" len="sm"/>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4400" b="0" i="0" u="none" strike="noStrike" cap="none" normalizeH="0" baseline="0" smtClean="0">
            <a:ln>
              <a:noFill/>
            </a:ln>
            <a:solidFill>
              <a:schemeClr val="tx2"/>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sm" len="sm"/>
          <a:tailEnd type="none" w="sm" len="sm"/>
        </a:ln>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4400" b="0" i="0" u="none" strike="noStrike" cap="none" normalizeH="0" baseline="0" smtClean="0">
            <a:ln>
              <a:noFill/>
            </a:ln>
            <a:solidFill>
              <a:schemeClr val="tx2"/>
            </a:solidFill>
            <a:effectLst/>
            <a:latin typeface="Arial" pitchFamily="34" charset="0"/>
            <a:ea typeface="宋体" pitchFamily="2" charset="-122"/>
          </a:defRPr>
        </a:defPPr>
      </a:lstStyle>
    </a:lnDef>
  </a:objectDefaults>
  <a:extraClrSchemeLst>
    <a:extraClrScheme>
      <a:clrScheme name="SpringFestivalGreeting 1">
        <a:dk1>
          <a:srgbClr val="000000"/>
        </a:dk1>
        <a:lt1>
          <a:srgbClr val="FFFFFF"/>
        </a:lt1>
        <a:dk2>
          <a:srgbClr val="E40000"/>
        </a:dk2>
        <a:lt2>
          <a:srgbClr val="DDDDDD"/>
        </a:lt2>
        <a:accent1>
          <a:srgbClr val="E1F4FF"/>
        </a:accent1>
        <a:accent2>
          <a:srgbClr val="FFE2C5"/>
        </a:accent2>
        <a:accent3>
          <a:srgbClr val="FFFFFF"/>
        </a:accent3>
        <a:accent4>
          <a:srgbClr val="000000"/>
        </a:accent4>
        <a:accent5>
          <a:srgbClr val="EEF8FF"/>
        </a:accent5>
        <a:accent6>
          <a:srgbClr val="E7CDB2"/>
        </a:accent6>
        <a:hlink>
          <a:srgbClr val="0066CC"/>
        </a:hlink>
        <a:folHlink>
          <a:srgbClr val="9F9FBF"/>
        </a:folHlink>
      </a:clrScheme>
      <a:clrMap bg1="lt1" tx1="dk1" bg2="lt2" tx2="dk2" accent1="accent1" accent2="accent2" accent3="accent3" accent4="accent4" accent5="accent5" accent6="accent6" hlink="hlink" folHlink="folHlink"/>
    </a:extraClrScheme>
    <a:extraClrScheme>
      <a:clrScheme name="SpringFestivalGreeting 2">
        <a:dk1>
          <a:srgbClr val="59582D"/>
        </a:dk1>
        <a:lt1>
          <a:srgbClr val="EAEAEA"/>
        </a:lt1>
        <a:dk2>
          <a:srgbClr val="666699"/>
        </a:dk2>
        <a:lt2>
          <a:srgbClr val="D9D9D9"/>
        </a:lt2>
        <a:accent1>
          <a:srgbClr val="CCECFF"/>
        </a:accent1>
        <a:accent2>
          <a:srgbClr val="B2D2C7"/>
        </a:accent2>
        <a:accent3>
          <a:srgbClr val="F3F3F3"/>
        </a:accent3>
        <a:accent4>
          <a:srgbClr val="4B4A25"/>
        </a:accent4>
        <a:accent5>
          <a:srgbClr val="E2F4FF"/>
        </a:accent5>
        <a:accent6>
          <a:srgbClr val="A1BEB4"/>
        </a:accent6>
        <a:hlink>
          <a:srgbClr val="993366"/>
        </a:hlink>
        <a:folHlink>
          <a:srgbClr val="92B9E0"/>
        </a:folHlink>
      </a:clrScheme>
      <a:clrMap bg1="lt1" tx1="dk1" bg2="lt2" tx2="dk2" accent1="accent1" accent2="accent2" accent3="accent3" accent4="accent4" accent5="accent5" accent6="accent6" hlink="hlink" folHlink="folHlink"/>
    </a:extraClrScheme>
    <a:extraClrScheme>
      <a:clrScheme name="SpringFestivalGreeting 3">
        <a:dk1>
          <a:srgbClr val="000099"/>
        </a:dk1>
        <a:lt1>
          <a:srgbClr val="FFFFCC"/>
        </a:lt1>
        <a:dk2>
          <a:srgbClr val="004000"/>
        </a:dk2>
        <a:lt2>
          <a:srgbClr val="FFD9B3"/>
        </a:lt2>
        <a:accent1>
          <a:srgbClr val="FFD9D9"/>
        </a:accent1>
        <a:accent2>
          <a:srgbClr val="DDDDDD"/>
        </a:accent2>
        <a:accent3>
          <a:srgbClr val="FFFFE2"/>
        </a:accent3>
        <a:accent4>
          <a:srgbClr val="000082"/>
        </a:accent4>
        <a:accent5>
          <a:srgbClr val="FFE9E9"/>
        </a:accent5>
        <a:accent6>
          <a:srgbClr val="C8C8C8"/>
        </a:accent6>
        <a:hlink>
          <a:srgbClr val="FF0000"/>
        </a:hlink>
        <a:folHlink>
          <a:srgbClr val="FFAB57"/>
        </a:folHlink>
      </a:clrScheme>
      <a:clrMap bg1="lt1" tx1="dk1" bg2="lt2" tx2="dk2" accent1="accent1" accent2="accent2" accent3="accent3" accent4="accent4" accent5="accent5" accent6="accent6" hlink="hlink" folHlink="folHlink"/>
    </a:extraClrScheme>
    <a:extraClrScheme>
      <a:clrScheme name="SpringFestivalGreeting 4">
        <a:dk1>
          <a:srgbClr val="000000"/>
        </a:dk1>
        <a:lt1>
          <a:srgbClr val="DCE8E2"/>
        </a:lt1>
        <a:dk2>
          <a:srgbClr val="0033CC"/>
        </a:dk2>
        <a:lt2>
          <a:srgbClr val="C4C4D8"/>
        </a:lt2>
        <a:accent1>
          <a:srgbClr val="FFFFFF"/>
        </a:accent1>
        <a:accent2>
          <a:srgbClr val="A9CFB1"/>
        </a:accent2>
        <a:accent3>
          <a:srgbClr val="EBF2EE"/>
        </a:accent3>
        <a:accent4>
          <a:srgbClr val="000000"/>
        </a:accent4>
        <a:accent5>
          <a:srgbClr val="FFFFFF"/>
        </a:accent5>
        <a:accent6>
          <a:srgbClr val="99BBA0"/>
        </a:accent6>
        <a:hlink>
          <a:srgbClr val="CC3300"/>
        </a:hlink>
        <a:folHlink>
          <a:srgbClr val="666699"/>
        </a:folHlink>
      </a:clrScheme>
      <a:clrMap bg1="lt1" tx1="dk1" bg2="lt2" tx2="dk2" accent1="accent1" accent2="accent2" accent3="accent3" accent4="accent4" accent5="accent5" accent6="accent6" hlink="hlink" folHlink="folHlink"/>
    </a:extraClrScheme>
    <a:extraClrScheme>
      <a:clrScheme name="SpringFestivalGreeting 5">
        <a:dk1>
          <a:srgbClr val="606090"/>
        </a:dk1>
        <a:lt1>
          <a:srgbClr val="E5FFFF"/>
        </a:lt1>
        <a:dk2>
          <a:srgbClr val="0000CC"/>
        </a:dk2>
        <a:lt2>
          <a:srgbClr val="91DAFF"/>
        </a:lt2>
        <a:accent1>
          <a:srgbClr val="EAEAEA"/>
        </a:accent1>
        <a:accent2>
          <a:srgbClr val="FFE2C5"/>
        </a:accent2>
        <a:accent3>
          <a:srgbClr val="F0FFFF"/>
        </a:accent3>
        <a:accent4>
          <a:srgbClr val="51517A"/>
        </a:accent4>
        <a:accent5>
          <a:srgbClr val="F3F3F3"/>
        </a:accent5>
        <a:accent6>
          <a:srgbClr val="E7CDB2"/>
        </a:accent6>
        <a:hlink>
          <a:srgbClr val="000000"/>
        </a:hlink>
        <a:folHlink>
          <a:srgbClr val="3DB77A"/>
        </a:folHlink>
      </a:clrScheme>
      <a:clrMap bg1="lt1" tx1="dk1" bg2="lt2" tx2="dk2" accent1="accent1" accent2="accent2" accent3="accent3" accent4="accent4" accent5="accent5" accent6="accent6" hlink="hlink" folHlink="folHlink"/>
    </a:extraClrScheme>
    <a:extraClrScheme>
      <a:clrScheme name="SpringFestivalGreeting 6">
        <a:dk1>
          <a:srgbClr val="CC0066"/>
        </a:dk1>
        <a:lt1>
          <a:srgbClr val="FFDDBB"/>
        </a:lt1>
        <a:dk2>
          <a:srgbClr val="000000"/>
        </a:dk2>
        <a:lt2>
          <a:srgbClr val="C0C0C0"/>
        </a:lt2>
        <a:accent1>
          <a:srgbClr val="FFFFCC"/>
        </a:accent1>
        <a:accent2>
          <a:srgbClr val="FFFFFF"/>
        </a:accent2>
        <a:accent3>
          <a:srgbClr val="FFEBDA"/>
        </a:accent3>
        <a:accent4>
          <a:srgbClr val="AE0056"/>
        </a:accent4>
        <a:accent5>
          <a:srgbClr val="FFFFE2"/>
        </a:accent5>
        <a:accent6>
          <a:srgbClr val="E7E7E7"/>
        </a:accent6>
        <a:hlink>
          <a:srgbClr val="0066CC"/>
        </a:hlink>
        <a:folHlink>
          <a:srgbClr val="8EB37D"/>
        </a:folHlink>
      </a:clrScheme>
      <a:clrMap bg1="lt1" tx1="dk1" bg2="lt2" tx2="dk2" accent1="accent1" accent2="accent2" accent3="accent3" accent4="accent4" accent5="accent5" accent6="accent6" hlink="hlink" folHlink="folHlink"/>
    </a:extraClrScheme>
    <a:extraClrScheme>
      <a:clrScheme name="SpringFestivalGreeting 7">
        <a:dk1>
          <a:srgbClr val="B60000"/>
        </a:dk1>
        <a:lt1>
          <a:srgbClr val="FFFF99"/>
        </a:lt1>
        <a:dk2>
          <a:srgbClr val="800000"/>
        </a:dk2>
        <a:lt2>
          <a:srgbClr val="FFFFFF"/>
        </a:lt2>
        <a:accent1>
          <a:srgbClr val="9888A4"/>
        </a:accent1>
        <a:accent2>
          <a:srgbClr val="A9335D"/>
        </a:accent2>
        <a:accent3>
          <a:srgbClr val="C0AAAA"/>
        </a:accent3>
        <a:accent4>
          <a:srgbClr val="DADA82"/>
        </a:accent4>
        <a:accent5>
          <a:srgbClr val="CAC3CF"/>
        </a:accent5>
        <a:accent6>
          <a:srgbClr val="992D53"/>
        </a:accent6>
        <a:hlink>
          <a:srgbClr val="CCECFF"/>
        </a:hlink>
        <a:folHlink>
          <a:srgbClr val="FF6600"/>
        </a:folHlink>
      </a:clrScheme>
      <a:clrMap bg1="dk2" tx1="lt1" bg2="dk1" tx2="lt2" accent1="accent1" accent2="accent2" accent3="accent3" accent4="accent4" accent5="accent5" accent6="accent6" hlink="hlink" folHlink="folHlink"/>
    </a:extraClrScheme>
    <a:extraClrScheme>
      <a:clrScheme name="SpringFestivalGreeting 8">
        <a:dk1>
          <a:srgbClr val="808080"/>
        </a:dk1>
        <a:lt1>
          <a:srgbClr val="FFFFFF"/>
        </a:lt1>
        <a:dk2>
          <a:srgbClr val="1C1C1C"/>
        </a:dk2>
        <a:lt2>
          <a:srgbClr val="FFFF66"/>
        </a:lt2>
        <a:accent1>
          <a:srgbClr val="9898BA"/>
        </a:accent1>
        <a:accent2>
          <a:srgbClr val="777777"/>
        </a:accent2>
        <a:accent3>
          <a:srgbClr val="ABABAB"/>
        </a:accent3>
        <a:accent4>
          <a:srgbClr val="DADADA"/>
        </a:accent4>
        <a:accent5>
          <a:srgbClr val="CACAD9"/>
        </a:accent5>
        <a:accent6>
          <a:srgbClr val="6B6B6B"/>
        </a:accent6>
        <a:hlink>
          <a:srgbClr val="CCFF99"/>
        </a:hlink>
        <a:folHlink>
          <a:srgbClr val="E436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1Arch_13_Ch4_DLP_VectorSiMDGPU.pptx" id="{5BFAC3FA-7D07-49C9-83B9-2AE6C0BE68BF}" vid="{0DFCA78E-39BE-421F-8371-AC2A67A87118}"/>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Arch</Template>
  <TotalTime>3340</TotalTime>
  <Words>5329</Words>
  <Application>Microsoft Macintosh PowerPoint</Application>
  <PresentationFormat>Widescreen</PresentationFormat>
  <Paragraphs>812</Paragraphs>
  <Slides>81</Slides>
  <Notes>21</Notes>
  <HiddenSlides>0</HiddenSlides>
  <MMClips>0</MMClips>
  <ScaleCrop>false</ScaleCrop>
  <HeadingPairs>
    <vt:vector size="8" baseType="variant">
      <vt:variant>
        <vt:lpstr>Fonts Used</vt:lpstr>
      </vt:variant>
      <vt:variant>
        <vt:i4>19</vt:i4>
      </vt:variant>
      <vt:variant>
        <vt:lpstr>Theme</vt:lpstr>
      </vt:variant>
      <vt:variant>
        <vt:i4>2</vt:i4>
      </vt:variant>
      <vt:variant>
        <vt:lpstr>Embedded OLE Servers</vt:lpstr>
      </vt:variant>
      <vt:variant>
        <vt:i4>1</vt:i4>
      </vt:variant>
      <vt:variant>
        <vt:lpstr>Slide Titles</vt:lpstr>
      </vt:variant>
      <vt:variant>
        <vt:i4>81</vt:i4>
      </vt:variant>
    </vt:vector>
  </HeadingPairs>
  <TitlesOfParts>
    <vt:vector size="103" baseType="lpstr">
      <vt:lpstr>-apple-system</vt:lpstr>
      <vt:lpstr>MyriadMM_565_600_</vt:lpstr>
      <vt:lpstr>MyriadMM-It_400_600_</vt:lpstr>
      <vt:lpstr>PingFang SC</vt:lpstr>
      <vt:lpstr>黑体</vt:lpstr>
      <vt:lpstr>华文行楷</vt:lpstr>
      <vt:lpstr>Times-Roman</vt:lpstr>
      <vt:lpstr>Arial</vt:lpstr>
      <vt:lpstr>Arial Narrow</vt:lpstr>
      <vt:lpstr>Calibri</vt:lpstr>
      <vt:lpstr>Comic Sans MS</vt:lpstr>
      <vt:lpstr>Georgia</vt:lpstr>
      <vt:lpstr>Helvetica</vt:lpstr>
      <vt:lpstr>Monotype Sorts</vt:lpstr>
      <vt:lpstr>Symbol</vt:lpstr>
      <vt:lpstr>Times New Roman</vt:lpstr>
      <vt:lpstr>Verdana</vt:lpstr>
      <vt:lpstr>Wingdings</vt:lpstr>
      <vt:lpstr>Wingdings 2</vt:lpstr>
      <vt:lpstr>自定义设计方案</vt:lpstr>
      <vt:lpstr>SpringFestivalGreeting</vt:lpstr>
      <vt:lpstr>图表</vt:lpstr>
      <vt:lpstr>Chapter 1-2</vt:lpstr>
      <vt:lpstr>Topics in Chapter</vt:lpstr>
      <vt:lpstr>Trends in Power</vt:lpstr>
      <vt:lpstr>Techiques to save engery</vt:lpstr>
      <vt:lpstr>Compare the performance / power</vt:lpstr>
      <vt:lpstr>Power efficiency</vt:lpstr>
      <vt:lpstr>Two concepts</vt:lpstr>
      <vt:lpstr>Rule of Thumb</vt:lpstr>
      <vt:lpstr>PowerPoint Presentation</vt:lpstr>
      <vt:lpstr>Multiple cores deliver more performance per watt</vt:lpstr>
      <vt:lpstr>Why Multicore?</vt:lpstr>
      <vt:lpstr>Topics in Chapter</vt:lpstr>
      <vt:lpstr>Major Theme: Lower Cost</vt:lpstr>
      <vt:lpstr>Understanding Cost Trend by  Learning Curve </vt:lpstr>
      <vt:lpstr>Price of Pentium4 &amp; PentiumM</vt:lpstr>
      <vt:lpstr>Rules of Thumb</vt:lpstr>
      <vt:lpstr>Cost of an Integrated Circuit</vt:lpstr>
      <vt:lpstr>Distribution of Cost in a System</vt:lpstr>
      <vt:lpstr>Cost vs. Price</vt:lpstr>
      <vt:lpstr>The components of price for a $1000 PC</vt:lpstr>
      <vt:lpstr>Cost vs. Price</vt:lpstr>
      <vt:lpstr>Computer Design Engineering life cycle </vt:lpstr>
      <vt:lpstr>Topics in Chapter</vt:lpstr>
      <vt:lpstr>Why Business Continuity ?</vt:lpstr>
      <vt:lpstr>Why high Dependability ?</vt:lpstr>
      <vt:lpstr>Information Availability(5个9)</vt:lpstr>
      <vt:lpstr>Evolvement of Dependability-1</vt:lpstr>
      <vt:lpstr>Evolvement of Dependability-2</vt:lpstr>
      <vt:lpstr>Definition 1 of Denpendability</vt:lpstr>
      <vt:lpstr>Definition 2 of Denpendability</vt:lpstr>
      <vt:lpstr>Related concepts</vt:lpstr>
      <vt:lpstr>Dependability(可信性)</vt:lpstr>
      <vt:lpstr>Measurements of Dependability</vt:lpstr>
      <vt:lpstr>Example: disk system </vt:lpstr>
      <vt:lpstr>   Way to cope with failure</vt:lpstr>
      <vt:lpstr>Dependability</vt:lpstr>
      <vt:lpstr>Topics in Chapter</vt:lpstr>
      <vt:lpstr>Performance</vt:lpstr>
      <vt:lpstr>Measuring and Reporting Performance</vt:lpstr>
      <vt:lpstr>Defining performance</vt:lpstr>
      <vt:lpstr>PowerPoint Presentation</vt:lpstr>
      <vt:lpstr>Perf. Metrics --response time</vt:lpstr>
      <vt:lpstr>Performance Metrics --CPU time</vt:lpstr>
      <vt:lpstr>Performance Metrics --throughput</vt:lpstr>
      <vt:lpstr>Response time vs. Throughput </vt:lpstr>
      <vt:lpstr>Another industry Metric: MIPS</vt:lpstr>
      <vt:lpstr>Ex: MIPS might be meaningless</vt:lpstr>
      <vt:lpstr>Another view:  Power consumption and Efficiency</vt:lpstr>
      <vt:lpstr>Summary of performance metrics</vt:lpstr>
      <vt:lpstr>Choose Programs to Evaluate Performance</vt:lpstr>
      <vt:lpstr>Something about Synthetic</vt:lpstr>
      <vt:lpstr>Notes on performance benchmark</vt:lpstr>
      <vt:lpstr>SPEC</vt:lpstr>
      <vt:lpstr>SPEC benchmarks  Desktop Benchmarks</vt:lpstr>
      <vt:lpstr>SPEC INT 95 Benchmark descriptions</vt:lpstr>
      <vt:lpstr>SPEC FP 95 Benchmark Descriptions</vt:lpstr>
      <vt:lpstr>New SPEC Int 2000 Benchmarks</vt:lpstr>
      <vt:lpstr>New SPEC FP 2000 Benchmarks</vt:lpstr>
      <vt:lpstr>SPEC benchmarks  Server Benchmarks</vt:lpstr>
      <vt:lpstr>SPEC benchmarks  Embedded Benchmarks</vt:lpstr>
      <vt:lpstr>Running Benchmarks </vt:lpstr>
      <vt:lpstr>Comparing Two Machines</vt:lpstr>
      <vt:lpstr>Comparing Performance</vt:lpstr>
      <vt:lpstr>Common used phrases</vt:lpstr>
      <vt:lpstr>Comparing Performance Across Multiple Programs</vt:lpstr>
      <vt:lpstr>Let’s Try a Simpler Example</vt:lpstr>
      <vt:lpstr>Example: Second answer </vt:lpstr>
      <vt:lpstr>Example: Third answer</vt:lpstr>
      <vt:lpstr>Which is Right?</vt:lpstr>
      <vt:lpstr>Arithmetic and Harmonic Mean</vt:lpstr>
      <vt:lpstr>Problems with Arithmetic Mean</vt:lpstr>
      <vt:lpstr>Weighted Execution Time</vt:lpstr>
      <vt:lpstr>Using a Weighted Sum  (or weighted average)</vt:lpstr>
      <vt:lpstr>Another Solution</vt:lpstr>
      <vt:lpstr>Example</vt:lpstr>
      <vt:lpstr>Geometric Mean</vt:lpstr>
      <vt:lpstr>Using Geometric Mean</vt:lpstr>
      <vt:lpstr>Summary of comparing performance</vt:lpstr>
      <vt:lpstr>New SPEC Performance Numbers</vt:lpstr>
      <vt:lpstr>New SPEC Performance Numbers</vt:lpstr>
      <vt:lpstr>Homework for Chapter 1</vt:lpstr>
    </vt:vector>
  </TitlesOfParts>
  <Company>zjucs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jxh</dc:creator>
  <cp:lastModifiedBy>Microsoft Office User</cp:lastModifiedBy>
  <cp:revision>70</cp:revision>
  <dcterms:created xsi:type="dcterms:W3CDTF">2012-02-13T02:43:02Z</dcterms:created>
  <dcterms:modified xsi:type="dcterms:W3CDTF">2024-09-14T02:51:55Z</dcterms:modified>
</cp:coreProperties>
</file>